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8" r:id="rId2"/>
    <p:sldId id="259" r:id="rId3"/>
    <p:sldId id="292" r:id="rId4"/>
    <p:sldId id="296" r:id="rId5"/>
    <p:sldId id="263" r:id="rId6"/>
    <p:sldId id="264" r:id="rId7"/>
    <p:sldId id="265" r:id="rId8"/>
    <p:sldId id="266" r:id="rId9"/>
    <p:sldId id="276" r:id="rId10"/>
    <p:sldId id="275" r:id="rId11"/>
    <p:sldId id="288" r:id="rId12"/>
    <p:sldId id="267" r:id="rId13"/>
    <p:sldId id="289" r:id="rId14"/>
    <p:sldId id="272" r:id="rId15"/>
    <p:sldId id="271" r:id="rId16"/>
    <p:sldId id="291" r:id="rId17"/>
    <p:sldId id="294" r:id="rId18"/>
    <p:sldId id="260" r:id="rId19"/>
    <p:sldId id="300" r:id="rId20"/>
    <p:sldId id="298" r:id="rId21"/>
    <p:sldId id="280" r:id="rId22"/>
    <p:sldId id="281" r:id="rId23"/>
    <p:sldId id="284" r:id="rId24"/>
    <p:sldId id="303" r:id="rId25"/>
    <p:sldId id="335" r:id="rId26"/>
    <p:sldId id="273" r:id="rId27"/>
    <p:sldId id="419" r:id="rId28"/>
    <p:sldId id="415" r:id="rId29"/>
    <p:sldId id="349" r:id="rId30"/>
    <p:sldId id="350" r:id="rId31"/>
    <p:sldId id="412" r:id="rId32"/>
    <p:sldId id="414" r:id="rId33"/>
    <p:sldId id="416" r:id="rId34"/>
    <p:sldId id="417" r:id="rId35"/>
    <p:sldId id="269" r:id="rId36"/>
    <p:sldId id="418" r:id="rId37"/>
    <p:sldId id="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55"/>
    <p:restoredTop sz="94694"/>
  </p:normalViewPr>
  <p:slideViewPr>
    <p:cSldViewPr snapToGrid="0">
      <p:cViewPr varScale="1">
        <p:scale>
          <a:sx n="121" d="100"/>
          <a:sy n="121" d="100"/>
        </p:scale>
        <p:origin x="6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F6FA9-68BB-1247-AF86-D266A0153E87}" type="datetimeFigureOut">
              <a:rPr lang="en-US" smtClean="0"/>
              <a:t>11/28/23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935649-09EE-8F40-9FD4-850A5F50C49B}" type="slidenum">
              <a:rPr lang="en-US" smtClean="0"/>
              <a:t>‹#›</a:t>
            </a:fld>
            <a:endParaRPr lang="en-US"/>
          </a:p>
        </p:txBody>
      </p:sp>
    </p:spTree>
    <p:extLst>
      <p:ext uri="{BB962C8B-B14F-4D97-AF65-F5344CB8AC3E}">
        <p14:creationId xmlns:p14="http://schemas.microsoft.com/office/powerpoint/2010/main" val="1823799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PlaceHolder 1"/>
          <p:cNvSpPr>
            <a:spLocks noGrp="1" noRot="1" noChangeAspect="1"/>
          </p:cNvSpPr>
          <p:nvPr>
            <p:ph type="sldImg"/>
          </p:nvPr>
        </p:nvSpPr>
        <p:spPr>
          <a:xfrm>
            <a:off x="869950" y="1257300"/>
            <a:ext cx="6032500" cy="3394075"/>
          </a:xfrm>
          <a:prstGeom prst="rect">
            <a:avLst/>
          </a:prstGeom>
        </p:spPr>
      </p:sp>
      <p:sp>
        <p:nvSpPr>
          <p:cNvPr id="161" name="PlaceHolder 2"/>
          <p:cNvSpPr>
            <a:spLocks noGrp="1"/>
          </p:cNvSpPr>
          <p:nvPr>
            <p:ph type="body"/>
          </p:nvPr>
        </p:nvSpPr>
        <p:spPr>
          <a:xfrm>
            <a:off x="777960" y="4840200"/>
            <a:ext cx="6215760" cy="3960000"/>
          </a:xfrm>
          <a:prstGeom prst="rect">
            <a:avLst/>
          </a:prstGeom>
        </p:spPr>
        <p:txBody>
          <a:bodyPr lIns="0" tIns="0" rIns="0" bIns="0">
            <a:noAutofit/>
          </a:bodyPr>
          <a:lstStyle/>
          <a:p>
            <a:endParaRPr lang="en-GB" sz="2000" b="0" strike="noStrike" spc="-1">
              <a:latin typeface="Arial"/>
            </a:endParaRPr>
          </a:p>
        </p:txBody>
      </p:sp>
      <p:sp>
        <p:nvSpPr>
          <p:cNvPr id="162" name="CustomShape 3"/>
          <p:cNvSpPr/>
          <p:nvPr/>
        </p:nvSpPr>
        <p:spPr>
          <a:xfrm>
            <a:off x="4402080" y="9553680"/>
            <a:ext cx="3367800" cy="5040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Autofit/>
          </a:bodyPr>
          <a:lstStyle/>
          <a:p>
            <a:pPr algn="r">
              <a:lnSpc>
                <a:spcPct val="100000"/>
              </a:lnSpc>
            </a:pPr>
            <a:fld id="{5056AAAB-3588-4A61-AB73-F307DD9F19F2}" type="slidenum">
              <a:rPr lang="en-US" sz="1200" b="0" strike="noStrike" spc="-1">
                <a:latin typeface="Times New Roman"/>
              </a:rPr>
              <a:t>1</a:t>
            </a:fld>
            <a:endParaRPr lang="en-GB" sz="12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ED4E-9514-7E38-2763-A0866644860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EA152FA-C952-C47A-CDCF-68EC0881D2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92A50B1-8B16-9290-71C2-ED50887F2DD3}"/>
              </a:ext>
            </a:extLst>
          </p:cNvPr>
          <p:cNvSpPr>
            <a:spLocks noGrp="1"/>
          </p:cNvSpPr>
          <p:nvPr>
            <p:ph type="dt" sz="half" idx="10"/>
          </p:nvPr>
        </p:nvSpPr>
        <p:spPr/>
        <p:txBody>
          <a:bodyPr/>
          <a:lstStyle/>
          <a:p>
            <a:fld id="{E7C9C58F-61DB-A140-B501-ECD050AFC935}" type="datetimeFigureOut">
              <a:rPr lang="en-US" smtClean="0"/>
              <a:t>11/28/23</a:t>
            </a:fld>
            <a:endParaRPr lang="en-US"/>
          </a:p>
        </p:txBody>
      </p:sp>
      <p:sp>
        <p:nvSpPr>
          <p:cNvPr id="5" name="Footer Placeholder 4">
            <a:extLst>
              <a:ext uri="{FF2B5EF4-FFF2-40B4-BE49-F238E27FC236}">
                <a16:creationId xmlns:a16="http://schemas.microsoft.com/office/drawing/2014/main" id="{C56137D0-9127-E057-3F59-7730CB085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47832-A127-F32C-024F-D03FF575375C}"/>
              </a:ext>
            </a:extLst>
          </p:cNvPr>
          <p:cNvSpPr>
            <a:spLocks noGrp="1"/>
          </p:cNvSpPr>
          <p:nvPr>
            <p:ph type="sldNum" sz="quarter" idx="12"/>
          </p:nvPr>
        </p:nvSpPr>
        <p:spPr/>
        <p:txBody>
          <a:bodyPr/>
          <a:lstStyle/>
          <a:p>
            <a:fld id="{B1D3841A-98D5-2645-8446-54FEBD328D28}" type="slidenum">
              <a:rPr lang="en-US" smtClean="0"/>
              <a:t>‹#›</a:t>
            </a:fld>
            <a:endParaRPr lang="en-US"/>
          </a:p>
        </p:txBody>
      </p:sp>
    </p:spTree>
    <p:extLst>
      <p:ext uri="{BB962C8B-B14F-4D97-AF65-F5344CB8AC3E}">
        <p14:creationId xmlns:p14="http://schemas.microsoft.com/office/powerpoint/2010/main" val="686388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718D3-470B-9138-3D95-F3C17AFC683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C4CFA49-130A-20A2-35DF-0BD36D6B0C2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EED7A8F-FA38-1B9F-1F3E-F07B183E07EF}"/>
              </a:ext>
            </a:extLst>
          </p:cNvPr>
          <p:cNvSpPr>
            <a:spLocks noGrp="1"/>
          </p:cNvSpPr>
          <p:nvPr>
            <p:ph type="dt" sz="half" idx="10"/>
          </p:nvPr>
        </p:nvSpPr>
        <p:spPr/>
        <p:txBody>
          <a:bodyPr/>
          <a:lstStyle/>
          <a:p>
            <a:fld id="{E7C9C58F-61DB-A140-B501-ECD050AFC935}" type="datetimeFigureOut">
              <a:rPr lang="en-US" smtClean="0"/>
              <a:t>11/28/23</a:t>
            </a:fld>
            <a:endParaRPr lang="en-US"/>
          </a:p>
        </p:txBody>
      </p:sp>
      <p:sp>
        <p:nvSpPr>
          <p:cNvPr id="5" name="Footer Placeholder 4">
            <a:extLst>
              <a:ext uri="{FF2B5EF4-FFF2-40B4-BE49-F238E27FC236}">
                <a16:creationId xmlns:a16="http://schemas.microsoft.com/office/drawing/2014/main" id="{5E00388F-876A-178A-F15A-0974695825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A9259C-CFB6-FC2E-A261-46CBD7011119}"/>
              </a:ext>
            </a:extLst>
          </p:cNvPr>
          <p:cNvSpPr>
            <a:spLocks noGrp="1"/>
          </p:cNvSpPr>
          <p:nvPr>
            <p:ph type="sldNum" sz="quarter" idx="12"/>
          </p:nvPr>
        </p:nvSpPr>
        <p:spPr/>
        <p:txBody>
          <a:bodyPr/>
          <a:lstStyle/>
          <a:p>
            <a:fld id="{B1D3841A-98D5-2645-8446-54FEBD328D28}" type="slidenum">
              <a:rPr lang="en-US" smtClean="0"/>
              <a:t>‹#›</a:t>
            </a:fld>
            <a:endParaRPr lang="en-US"/>
          </a:p>
        </p:txBody>
      </p:sp>
    </p:spTree>
    <p:extLst>
      <p:ext uri="{BB962C8B-B14F-4D97-AF65-F5344CB8AC3E}">
        <p14:creationId xmlns:p14="http://schemas.microsoft.com/office/powerpoint/2010/main" val="3983659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96B890-DE69-9975-F10F-8BBF802B874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25F9573-1651-2DAE-01BF-F218BAC6E63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F54F13B-05C9-A27A-1763-354B03BCA0D0}"/>
              </a:ext>
            </a:extLst>
          </p:cNvPr>
          <p:cNvSpPr>
            <a:spLocks noGrp="1"/>
          </p:cNvSpPr>
          <p:nvPr>
            <p:ph type="dt" sz="half" idx="10"/>
          </p:nvPr>
        </p:nvSpPr>
        <p:spPr/>
        <p:txBody>
          <a:bodyPr/>
          <a:lstStyle/>
          <a:p>
            <a:fld id="{E7C9C58F-61DB-A140-B501-ECD050AFC935}" type="datetimeFigureOut">
              <a:rPr lang="en-US" smtClean="0"/>
              <a:t>11/28/23</a:t>
            </a:fld>
            <a:endParaRPr lang="en-US"/>
          </a:p>
        </p:txBody>
      </p:sp>
      <p:sp>
        <p:nvSpPr>
          <p:cNvPr id="5" name="Footer Placeholder 4">
            <a:extLst>
              <a:ext uri="{FF2B5EF4-FFF2-40B4-BE49-F238E27FC236}">
                <a16:creationId xmlns:a16="http://schemas.microsoft.com/office/drawing/2014/main" id="{3F979F22-57CE-33A8-E612-66D4E73561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24D453-0113-82F5-F803-F7DD4F3B8FBF}"/>
              </a:ext>
            </a:extLst>
          </p:cNvPr>
          <p:cNvSpPr>
            <a:spLocks noGrp="1"/>
          </p:cNvSpPr>
          <p:nvPr>
            <p:ph type="sldNum" sz="quarter" idx="12"/>
          </p:nvPr>
        </p:nvSpPr>
        <p:spPr/>
        <p:txBody>
          <a:bodyPr/>
          <a:lstStyle/>
          <a:p>
            <a:fld id="{B1D3841A-98D5-2645-8446-54FEBD328D28}" type="slidenum">
              <a:rPr lang="en-US" smtClean="0"/>
              <a:t>‹#›</a:t>
            </a:fld>
            <a:endParaRPr lang="en-US"/>
          </a:p>
        </p:txBody>
      </p:sp>
    </p:spTree>
    <p:extLst>
      <p:ext uri="{BB962C8B-B14F-4D97-AF65-F5344CB8AC3E}">
        <p14:creationId xmlns:p14="http://schemas.microsoft.com/office/powerpoint/2010/main" val="3683075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GB"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GB" sz="3200" b="0" strike="noStrike" spc="-1">
              <a:latin typeface="Arial"/>
            </a:endParaRPr>
          </a:p>
        </p:txBody>
      </p:sp>
    </p:spTree>
    <p:extLst>
      <p:ext uri="{BB962C8B-B14F-4D97-AF65-F5344CB8AC3E}">
        <p14:creationId xmlns:p14="http://schemas.microsoft.com/office/powerpoint/2010/main" val="47977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3841-A66D-3CD9-B411-1A7326F133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E5A34EB-3396-0780-3EA1-EB87466EE50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22FC36-967B-43BD-8A1A-F17587F61A24}"/>
              </a:ext>
            </a:extLst>
          </p:cNvPr>
          <p:cNvSpPr>
            <a:spLocks noGrp="1"/>
          </p:cNvSpPr>
          <p:nvPr>
            <p:ph type="dt" sz="half" idx="10"/>
          </p:nvPr>
        </p:nvSpPr>
        <p:spPr/>
        <p:txBody>
          <a:bodyPr/>
          <a:lstStyle/>
          <a:p>
            <a:fld id="{E7C9C58F-61DB-A140-B501-ECD050AFC935}" type="datetimeFigureOut">
              <a:rPr lang="en-US" smtClean="0"/>
              <a:t>11/28/23</a:t>
            </a:fld>
            <a:endParaRPr lang="en-US"/>
          </a:p>
        </p:txBody>
      </p:sp>
      <p:sp>
        <p:nvSpPr>
          <p:cNvPr id="5" name="Footer Placeholder 4">
            <a:extLst>
              <a:ext uri="{FF2B5EF4-FFF2-40B4-BE49-F238E27FC236}">
                <a16:creationId xmlns:a16="http://schemas.microsoft.com/office/drawing/2014/main" id="{B0274F23-DCA6-5F25-4638-9768D0C280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A9541-2411-F8EC-EFE6-06677565609D}"/>
              </a:ext>
            </a:extLst>
          </p:cNvPr>
          <p:cNvSpPr>
            <a:spLocks noGrp="1"/>
          </p:cNvSpPr>
          <p:nvPr>
            <p:ph type="sldNum" sz="quarter" idx="12"/>
          </p:nvPr>
        </p:nvSpPr>
        <p:spPr/>
        <p:txBody>
          <a:bodyPr/>
          <a:lstStyle/>
          <a:p>
            <a:fld id="{B1D3841A-98D5-2645-8446-54FEBD328D28}" type="slidenum">
              <a:rPr lang="en-US" smtClean="0"/>
              <a:t>‹#›</a:t>
            </a:fld>
            <a:endParaRPr lang="en-US"/>
          </a:p>
        </p:txBody>
      </p:sp>
    </p:spTree>
    <p:extLst>
      <p:ext uri="{BB962C8B-B14F-4D97-AF65-F5344CB8AC3E}">
        <p14:creationId xmlns:p14="http://schemas.microsoft.com/office/powerpoint/2010/main" val="3585301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534D7-2F6F-9733-53B4-150CC12E2B4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379506A-684E-9C32-C833-FB2B9BBB49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43EE734-0C16-F12E-844B-71AF0AC69B2F}"/>
              </a:ext>
            </a:extLst>
          </p:cNvPr>
          <p:cNvSpPr>
            <a:spLocks noGrp="1"/>
          </p:cNvSpPr>
          <p:nvPr>
            <p:ph type="dt" sz="half" idx="10"/>
          </p:nvPr>
        </p:nvSpPr>
        <p:spPr/>
        <p:txBody>
          <a:bodyPr/>
          <a:lstStyle/>
          <a:p>
            <a:fld id="{E7C9C58F-61DB-A140-B501-ECD050AFC935}" type="datetimeFigureOut">
              <a:rPr lang="en-US" smtClean="0"/>
              <a:t>11/28/23</a:t>
            </a:fld>
            <a:endParaRPr lang="en-US"/>
          </a:p>
        </p:txBody>
      </p:sp>
      <p:sp>
        <p:nvSpPr>
          <p:cNvPr id="5" name="Footer Placeholder 4">
            <a:extLst>
              <a:ext uri="{FF2B5EF4-FFF2-40B4-BE49-F238E27FC236}">
                <a16:creationId xmlns:a16="http://schemas.microsoft.com/office/drawing/2014/main" id="{FF8F7834-F5AF-CACE-3108-D6A7B5EA81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D0D408-F32C-ADD6-A791-83BE95B8B7D0}"/>
              </a:ext>
            </a:extLst>
          </p:cNvPr>
          <p:cNvSpPr>
            <a:spLocks noGrp="1"/>
          </p:cNvSpPr>
          <p:nvPr>
            <p:ph type="sldNum" sz="quarter" idx="12"/>
          </p:nvPr>
        </p:nvSpPr>
        <p:spPr/>
        <p:txBody>
          <a:bodyPr/>
          <a:lstStyle/>
          <a:p>
            <a:fld id="{B1D3841A-98D5-2645-8446-54FEBD328D28}" type="slidenum">
              <a:rPr lang="en-US" smtClean="0"/>
              <a:t>‹#›</a:t>
            </a:fld>
            <a:endParaRPr lang="en-US"/>
          </a:p>
        </p:txBody>
      </p:sp>
    </p:spTree>
    <p:extLst>
      <p:ext uri="{BB962C8B-B14F-4D97-AF65-F5344CB8AC3E}">
        <p14:creationId xmlns:p14="http://schemas.microsoft.com/office/powerpoint/2010/main" val="430961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B001C-58CE-A9F1-74D5-C22F6BFFB74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C60CE49-C4FC-96C4-C4EA-86B8AECFB27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6146FDD-97A6-59A8-0205-67131C0D26F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D2A1A6D-7398-563F-5478-F1102CCE637C}"/>
              </a:ext>
            </a:extLst>
          </p:cNvPr>
          <p:cNvSpPr>
            <a:spLocks noGrp="1"/>
          </p:cNvSpPr>
          <p:nvPr>
            <p:ph type="dt" sz="half" idx="10"/>
          </p:nvPr>
        </p:nvSpPr>
        <p:spPr/>
        <p:txBody>
          <a:bodyPr/>
          <a:lstStyle/>
          <a:p>
            <a:fld id="{E7C9C58F-61DB-A140-B501-ECD050AFC935}" type="datetimeFigureOut">
              <a:rPr lang="en-US" smtClean="0"/>
              <a:t>11/28/23</a:t>
            </a:fld>
            <a:endParaRPr lang="en-US"/>
          </a:p>
        </p:txBody>
      </p:sp>
      <p:sp>
        <p:nvSpPr>
          <p:cNvPr id="6" name="Footer Placeholder 5">
            <a:extLst>
              <a:ext uri="{FF2B5EF4-FFF2-40B4-BE49-F238E27FC236}">
                <a16:creationId xmlns:a16="http://schemas.microsoft.com/office/drawing/2014/main" id="{A42F4CFF-8119-F609-549D-99F4C9E3D3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545F18-6785-FA4C-B76A-AF9F7261AD60}"/>
              </a:ext>
            </a:extLst>
          </p:cNvPr>
          <p:cNvSpPr>
            <a:spLocks noGrp="1"/>
          </p:cNvSpPr>
          <p:nvPr>
            <p:ph type="sldNum" sz="quarter" idx="12"/>
          </p:nvPr>
        </p:nvSpPr>
        <p:spPr/>
        <p:txBody>
          <a:bodyPr/>
          <a:lstStyle/>
          <a:p>
            <a:fld id="{B1D3841A-98D5-2645-8446-54FEBD328D28}" type="slidenum">
              <a:rPr lang="en-US" smtClean="0"/>
              <a:t>‹#›</a:t>
            </a:fld>
            <a:endParaRPr lang="en-US"/>
          </a:p>
        </p:txBody>
      </p:sp>
    </p:spTree>
    <p:extLst>
      <p:ext uri="{BB962C8B-B14F-4D97-AF65-F5344CB8AC3E}">
        <p14:creationId xmlns:p14="http://schemas.microsoft.com/office/powerpoint/2010/main" val="4238995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164B9-7C14-70AC-076F-0BBA3023A50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9ABC6C-D66A-7DC3-B0E1-DB0F129826C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EEDE81-E45B-13D5-5032-0CF9428273A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97D7492-F836-8FBB-3479-739AE6875F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6BDFFA5-34CA-E6C3-DF7A-4185394F5CC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81A5EF8-BF1C-6FD6-39FE-B2D2FEF018F1}"/>
              </a:ext>
            </a:extLst>
          </p:cNvPr>
          <p:cNvSpPr>
            <a:spLocks noGrp="1"/>
          </p:cNvSpPr>
          <p:nvPr>
            <p:ph type="dt" sz="half" idx="10"/>
          </p:nvPr>
        </p:nvSpPr>
        <p:spPr/>
        <p:txBody>
          <a:bodyPr/>
          <a:lstStyle/>
          <a:p>
            <a:fld id="{E7C9C58F-61DB-A140-B501-ECD050AFC935}" type="datetimeFigureOut">
              <a:rPr lang="en-US" smtClean="0"/>
              <a:t>11/28/23</a:t>
            </a:fld>
            <a:endParaRPr lang="en-US"/>
          </a:p>
        </p:txBody>
      </p:sp>
      <p:sp>
        <p:nvSpPr>
          <p:cNvPr id="8" name="Footer Placeholder 7">
            <a:extLst>
              <a:ext uri="{FF2B5EF4-FFF2-40B4-BE49-F238E27FC236}">
                <a16:creationId xmlns:a16="http://schemas.microsoft.com/office/drawing/2014/main" id="{3F49D063-0E7A-D6D5-C7DF-0D8FCA9815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1D573A-A83F-ADFC-C99B-8B87FD7A7E7F}"/>
              </a:ext>
            </a:extLst>
          </p:cNvPr>
          <p:cNvSpPr>
            <a:spLocks noGrp="1"/>
          </p:cNvSpPr>
          <p:nvPr>
            <p:ph type="sldNum" sz="quarter" idx="12"/>
          </p:nvPr>
        </p:nvSpPr>
        <p:spPr/>
        <p:txBody>
          <a:bodyPr/>
          <a:lstStyle/>
          <a:p>
            <a:fld id="{B1D3841A-98D5-2645-8446-54FEBD328D28}" type="slidenum">
              <a:rPr lang="en-US" smtClean="0"/>
              <a:t>‹#›</a:t>
            </a:fld>
            <a:endParaRPr lang="en-US"/>
          </a:p>
        </p:txBody>
      </p:sp>
    </p:spTree>
    <p:extLst>
      <p:ext uri="{BB962C8B-B14F-4D97-AF65-F5344CB8AC3E}">
        <p14:creationId xmlns:p14="http://schemas.microsoft.com/office/powerpoint/2010/main" val="3747008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CE5E-1C98-56A4-D63B-F9FDC4ECE83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1FE0129-7927-B6C7-231C-E7B4F81DB962}"/>
              </a:ext>
            </a:extLst>
          </p:cNvPr>
          <p:cNvSpPr>
            <a:spLocks noGrp="1"/>
          </p:cNvSpPr>
          <p:nvPr>
            <p:ph type="dt" sz="half" idx="10"/>
          </p:nvPr>
        </p:nvSpPr>
        <p:spPr/>
        <p:txBody>
          <a:bodyPr/>
          <a:lstStyle/>
          <a:p>
            <a:fld id="{E7C9C58F-61DB-A140-B501-ECD050AFC935}" type="datetimeFigureOut">
              <a:rPr lang="en-US" smtClean="0"/>
              <a:t>11/28/23</a:t>
            </a:fld>
            <a:endParaRPr lang="en-US"/>
          </a:p>
        </p:txBody>
      </p:sp>
      <p:sp>
        <p:nvSpPr>
          <p:cNvPr id="4" name="Footer Placeholder 3">
            <a:extLst>
              <a:ext uri="{FF2B5EF4-FFF2-40B4-BE49-F238E27FC236}">
                <a16:creationId xmlns:a16="http://schemas.microsoft.com/office/drawing/2014/main" id="{1A61F6C8-6EE9-5752-740C-79889A1BBA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BB0924-AF27-E911-C469-24DABB3A71CA}"/>
              </a:ext>
            </a:extLst>
          </p:cNvPr>
          <p:cNvSpPr>
            <a:spLocks noGrp="1"/>
          </p:cNvSpPr>
          <p:nvPr>
            <p:ph type="sldNum" sz="quarter" idx="12"/>
          </p:nvPr>
        </p:nvSpPr>
        <p:spPr/>
        <p:txBody>
          <a:bodyPr/>
          <a:lstStyle/>
          <a:p>
            <a:fld id="{B1D3841A-98D5-2645-8446-54FEBD328D28}" type="slidenum">
              <a:rPr lang="en-US" smtClean="0"/>
              <a:t>‹#›</a:t>
            </a:fld>
            <a:endParaRPr lang="en-US"/>
          </a:p>
        </p:txBody>
      </p:sp>
    </p:spTree>
    <p:extLst>
      <p:ext uri="{BB962C8B-B14F-4D97-AF65-F5344CB8AC3E}">
        <p14:creationId xmlns:p14="http://schemas.microsoft.com/office/powerpoint/2010/main" val="16234667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81D7F2-DCB3-440A-F541-BC7612336A4A}"/>
              </a:ext>
            </a:extLst>
          </p:cNvPr>
          <p:cNvSpPr>
            <a:spLocks noGrp="1"/>
          </p:cNvSpPr>
          <p:nvPr>
            <p:ph type="dt" sz="half" idx="10"/>
          </p:nvPr>
        </p:nvSpPr>
        <p:spPr/>
        <p:txBody>
          <a:bodyPr/>
          <a:lstStyle/>
          <a:p>
            <a:fld id="{E7C9C58F-61DB-A140-B501-ECD050AFC935}" type="datetimeFigureOut">
              <a:rPr lang="en-US" smtClean="0"/>
              <a:t>11/28/23</a:t>
            </a:fld>
            <a:endParaRPr lang="en-US"/>
          </a:p>
        </p:txBody>
      </p:sp>
      <p:sp>
        <p:nvSpPr>
          <p:cNvPr id="3" name="Footer Placeholder 2">
            <a:extLst>
              <a:ext uri="{FF2B5EF4-FFF2-40B4-BE49-F238E27FC236}">
                <a16:creationId xmlns:a16="http://schemas.microsoft.com/office/drawing/2014/main" id="{BE80C4BB-F8C8-F67A-6D72-B3ED890647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4BD51F-1507-66EB-2889-F8DEEC3EAA65}"/>
              </a:ext>
            </a:extLst>
          </p:cNvPr>
          <p:cNvSpPr>
            <a:spLocks noGrp="1"/>
          </p:cNvSpPr>
          <p:nvPr>
            <p:ph type="sldNum" sz="quarter" idx="12"/>
          </p:nvPr>
        </p:nvSpPr>
        <p:spPr/>
        <p:txBody>
          <a:bodyPr/>
          <a:lstStyle/>
          <a:p>
            <a:fld id="{B1D3841A-98D5-2645-8446-54FEBD328D28}" type="slidenum">
              <a:rPr lang="en-US" smtClean="0"/>
              <a:t>‹#›</a:t>
            </a:fld>
            <a:endParaRPr lang="en-US"/>
          </a:p>
        </p:txBody>
      </p:sp>
    </p:spTree>
    <p:extLst>
      <p:ext uri="{BB962C8B-B14F-4D97-AF65-F5344CB8AC3E}">
        <p14:creationId xmlns:p14="http://schemas.microsoft.com/office/powerpoint/2010/main" val="855456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52A48-2DCE-6A4E-0DEC-074622ACAE9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186C631-BB78-5F47-53FE-5B2DE4A573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D6A374F-D6EF-0B00-D72F-B378F9BFE8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6CE7DE5-5C69-7B34-FD96-21ACE5F2AED6}"/>
              </a:ext>
            </a:extLst>
          </p:cNvPr>
          <p:cNvSpPr>
            <a:spLocks noGrp="1"/>
          </p:cNvSpPr>
          <p:nvPr>
            <p:ph type="dt" sz="half" idx="10"/>
          </p:nvPr>
        </p:nvSpPr>
        <p:spPr/>
        <p:txBody>
          <a:bodyPr/>
          <a:lstStyle/>
          <a:p>
            <a:fld id="{E7C9C58F-61DB-A140-B501-ECD050AFC935}" type="datetimeFigureOut">
              <a:rPr lang="en-US" smtClean="0"/>
              <a:t>11/28/23</a:t>
            </a:fld>
            <a:endParaRPr lang="en-US"/>
          </a:p>
        </p:txBody>
      </p:sp>
      <p:sp>
        <p:nvSpPr>
          <p:cNvPr id="6" name="Footer Placeholder 5">
            <a:extLst>
              <a:ext uri="{FF2B5EF4-FFF2-40B4-BE49-F238E27FC236}">
                <a16:creationId xmlns:a16="http://schemas.microsoft.com/office/drawing/2014/main" id="{1FB433D1-37ED-1E4C-8645-53B816806F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59EA85-1B13-319A-FBA4-835C79CBC747}"/>
              </a:ext>
            </a:extLst>
          </p:cNvPr>
          <p:cNvSpPr>
            <a:spLocks noGrp="1"/>
          </p:cNvSpPr>
          <p:nvPr>
            <p:ph type="sldNum" sz="quarter" idx="12"/>
          </p:nvPr>
        </p:nvSpPr>
        <p:spPr/>
        <p:txBody>
          <a:bodyPr/>
          <a:lstStyle/>
          <a:p>
            <a:fld id="{B1D3841A-98D5-2645-8446-54FEBD328D28}" type="slidenum">
              <a:rPr lang="en-US" smtClean="0"/>
              <a:t>‹#›</a:t>
            </a:fld>
            <a:endParaRPr lang="en-US"/>
          </a:p>
        </p:txBody>
      </p:sp>
    </p:spTree>
    <p:extLst>
      <p:ext uri="{BB962C8B-B14F-4D97-AF65-F5344CB8AC3E}">
        <p14:creationId xmlns:p14="http://schemas.microsoft.com/office/powerpoint/2010/main" val="2818036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4A431-DDF3-E305-E6D2-8B1CE515AC3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6660E26-90A6-539E-50E5-9A275DC1C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A127C2-CF53-F827-F8E1-56766EF594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3B8865E-76CE-58A3-9483-85424574D644}"/>
              </a:ext>
            </a:extLst>
          </p:cNvPr>
          <p:cNvSpPr>
            <a:spLocks noGrp="1"/>
          </p:cNvSpPr>
          <p:nvPr>
            <p:ph type="dt" sz="half" idx="10"/>
          </p:nvPr>
        </p:nvSpPr>
        <p:spPr/>
        <p:txBody>
          <a:bodyPr/>
          <a:lstStyle/>
          <a:p>
            <a:fld id="{E7C9C58F-61DB-A140-B501-ECD050AFC935}" type="datetimeFigureOut">
              <a:rPr lang="en-US" smtClean="0"/>
              <a:t>11/28/23</a:t>
            </a:fld>
            <a:endParaRPr lang="en-US"/>
          </a:p>
        </p:txBody>
      </p:sp>
      <p:sp>
        <p:nvSpPr>
          <p:cNvPr id="6" name="Footer Placeholder 5">
            <a:extLst>
              <a:ext uri="{FF2B5EF4-FFF2-40B4-BE49-F238E27FC236}">
                <a16:creationId xmlns:a16="http://schemas.microsoft.com/office/drawing/2014/main" id="{B8CE6B29-5C94-D4F0-4CB3-1DEFF987A8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AF4A39-561A-1777-60A4-BF6E009C7BBA}"/>
              </a:ext>
            </a:extLst>
          </p:cNvPr>
          <p:cNvSpPr>
            <a:spLocks noGrp="1"/>
          </p:cNvSpPr>
          <p:nvPr>
            <p:ph type="sldNum" sz="quarter" idx="12"/>
          </p:nvPr>
        </p:nvSpPr>
        <p:spPr/>
        <p:txBody>
          <a:bodyPr/>
          <a:lstStyle/>
          <a:p>
            <a:fld id="{B1D3841A-98D5-2645-8446-54FEBD328D28}" type="slidenum">
              <a:rPr lang="en-US" smtClean="0"/>
              <a:t>‹#›</a:t>
            </a:fld>
            <a:endParaRPr lang="en-US"/>
          </a:p>
        </p:txBody>
      </p:sp>
    </p:spTree>
    <p:extLst>
      <p:ext uri="{BB962C8B-B14F-4D97-AF65-F5344CB8AC3E}">
        <p14:creationId xmlns:p14="http://schemas.microsoft.com/office/powerpoint/2010/main" val="358719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CAB7A3-C9B3-03FA-8FB0-CAFED4FC8F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38CEEA8-9A62-0EDE-65F0-88C5E8C4B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A7F10ED-5002-D693-F556-011C62439D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C9C58F-61DB-A140-B501-ECD050AFC935}" type="datetimeFigureOut">
              <a:rPr lang="en-US" smtClean="0"/>
              <a:t>11/28/23</a:t>
            </a:fld>
            <a:endParaRPr lang="en-US"/>
          </a:p>
        </p:txBody>
      </p:sp>
      <p:sp>
        <p:nvSpPr>
          <p:cNvPr id="5" name="Footer Placeholder 4">
            <a:extLst>
              <a:ext uri="{FF2B5EF4-FFF2-40B4-BE49-F238E27FC236}">
                <a16:creationId xmlns:a16="http://schemas.microsoft.com/office/drawing/2014/main" id="{1A611F42-D43D-0AB0-09F9-8B9438287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84CDC1-2B93-9B37-A614-703835D8E8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D3841A-98D5-2645-8446-54FEBD328D28}" type="slidenum">
              <a:rPr lang="en-US" smtClean="0"/>
              <a:t>‹#›</a:t>
            </a:fld>
            <a:endParaRPr lang="en-US"/>
          </a:p>
        </p:txBody>
      </p:sp>
    </p:spTree>
    <p:extLst>
      <p:ext uri="{BB962C8B-B14F-4D97-AF65-F5344CB8AC3E}">
        <p14:creationId xmlns:p14="http://schemas.microsoft.com/office/powerpoint/2010/main" val="3681957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72.png"/><Relationship Id="rId7" Type="http://schemas.openxmlformats.org/officeDocument/2006/relationships/image" Target="../media/image13.png"/><Relationship Id="rId2"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probml.github.io/pml-book/book1.html" TargetMode="External"/><Relationship Id="rId2" Type="http://schemas.openxmlformats.org/officeDocument/2006/relationships/hyperlink" Target="https://lms.ecmwf.int/pages/index.html"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hyperlink" Target="http://doi.org/10.1098/rsta.2020.0093" TargetMode="External"/><Relationship Id="rId3" Type="http://schemas.openxmlformats.org/officeDocument/2006/relationships/hyperlink" Target="https://doi.org/10.1038/s41598-020-80820-1" TargetMode="External"/><Relationship Id="rId7" Type="http://schemas.openxmlformats.org/officeDocument/2006/relationships/hyperlink" Target="https://doi.org/10.1175/BAMS-D-22-0046.1" TargetMode="External"/><Relationship Id="rId2" Type="http://schemas.openxmlformats.org/officeDocument/2006/relationships/hyperlink" Target="https://doi.org/10.3390/rs12071135" TargetMode="External"/><Relationship Id="rId1" Type="http://schemas.openxmlformats.org/officeDocument/2006/relationships/slideLayout" Target="../slideLayouts/slideLayout6.xml"/><Relationship Id="rId6" Type="http://schemas.openxmlformats.org/officeDocument/2006/relationships/hyperlink" Target="https://doi.org/10.1029/2022MS003016" TargetMode="External"/><Relationship Id="rId11" Type="http://schemas.openxmlformats.org/officeDocument/2006/relationships/hyperlink" Target="https://doi.org/10.1017/eds.2022.4" TargetMode="External"/><Relationship Id="rId5" Type="http://schemas.openxmlformats.org/officeDocument/2006/relationships/hyperlink" Target="https://doi.org/10.1038/s41586-023-06185-3" TargetMode="External"/><Relationship Id="rId10" Type="http://schemas.openxmlformats.org/officeDocument/2006/relationships/hyperlink" Target="http://arxiv.org/abs/1312.6114" TargetMode="External"/><Relationship Id="rId4" Type="http://schemas.openxmlformats.org/officeDocument/2006/relationships/hyperlink" Target="https://doi.org/10.1016/j.wace.2022.100525" TargetMode="External"/><Relationship Id="rId9" Type="http://schemas.openxmlformats.org/officeDocument/2006/relationships/hyperlink" Target="https://doi.org/10.1007/978-3-030-65965-3_2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sv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82" name="CustomShape 1"/>
          <p:cNvSpPr/>
          <p:nvPr/>
        </p:nvSpPr>
        <p:spPr>
          <a:xfrm>
            <a:off x="1523880" y="1122480"/>
            <a:ext cx="9142920" cy="23864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US"/>
          </a:p>
        </p:txBody>
      </p:sp>
      <p:pic>
        <p:nvPicPr>
          <p:cNvPr id="84" name="Picture 3" descr="A blue abstract watercolor pattern on a white background"/>
          <p:cNvPicPr/>
          <p:nvPr/>
        </p:nvPicPr>
        <p:blipFill rotWithShape="1">
          <a:blip r:embed="rId3"/>
          <a:srcRect t="27444" b="20891"/>
          <a:stretch/>
        </p:blipFill>
        <p:spPr>
          <a:xfrm>
            <a:off x="0" y="0"/>
            <a:ext cx="12191400" cy="3508920"/>
          </a:xfrm>
          <a:prstGeom prst="rect">
            <a:avLst/>
          </a:prstGeom>
          <a:ln w="0">
            <a:noFill/>
          </a:ln>
        </p:spPr>
      </p:pic>
      <p:sp>
        <p:nvSpPr>
          <p:cNvPr id="2" name="Title 1">
            <a:extLst>
              <a:ext uri="{FF2B5EF4-FFF2-40B4-BE49-F238E27FC236}">
                <a16:creationId xmlns:a16="http://schemas.microsoft.com/office/drawing/2014/main" id="{C3A01108-7065-EDF6-B344-5A02CFCD5660}"/>
              </a:ext>
            </a:extLst>
          </p:cNvPr>
          <p:cNvSpPr txBox="1">
            <a:spLocks/>
          </p:cNvSpPr>
          <p:nvPr/>
        </p:nvSpPr>
        <p:spPr>
          <a:xfrm>
            <a:off x="306520" y="3429000"/>
            <a:ext cx="11291889" cy="32432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5000" dirty="0">
                <a:solidFill>
                  <a:schemeClr val="bg1"/>
                </a:solidFill>
              </a:rPr>
              <a:t>Introduction to AI for Climate Research</a:t>
            </a:r>
          </a:p>
          <a:p>
            <a:pPr>
              <a:lnSpc>
                <a:spcPct val="150000"/>
              </a:lnSpc>
            </a:pPr>
            <a:r>
              <a:rPr lang="en-US" sz="2800" dirty="0">
                <a:solidFill>
                  <a:schemeClr val="bg1"/>
                </a:solidFill>
              </a:rPr>
              <a:t>Fiona Spuler, University of Reading</a:t>
            </a:r>
          </a:p>
          <a:p>
            <a:pPr>
              <a:lnSpc>
                <a:spcPct val="150000"/>
              </a:lnSpc>
            </a:pPr>
            <a:r>
              <a:rPr lang="en-US" sz="2800" dirty="0">
                <a:solidFill>
                  <a:schemeClr val="bg1"/>
                </a:solidFill>
              </a:rPr>
              <a:t>SPARC Training School ‘Climate Data Analysis and AI in the Global South’</a:t>
            </a:r>
          </a:p>
          <a:p>
            <a:pPr>
              <a:lnSpc>
                <a:spcPct val="150000"/>
              </a:lnSpc>
            </a:pPr>
            <a:r>
              <a:rPr lang="en-US" sz="2800" dirty="0">
                <a:solidFill>
                  <a:schemeClr val="bg1"/>
                </a:solidFill>
              </a:rPr>
              <a:t>October 31</a:t>
            </a:r>
            <a:r>
              <a:rPr lang="en-US" sz="2800" baseline="30000" dirty="0">
                <a:solidFill>
                  <a:schemeClr val="bg1"/>
                </a:solidFill>
              </a:rPr>
              <a:t>st</a:t>
            </a:r>
            <a:r>
              <a:rPr lang="en-US" sz="2800" dirty="0">
                <a:solidFill>
                  <a:schemeClr val="bg1"/>
                </a:solidFill>
              </a:rPr>
              <a:t>, 2023</a:t>
            </a:r>
          </a:p>
          <a:p>
            <a:pPr>
              <a:lnSpc>
                <a:spcPct val="150000"/>
              </a:lnSpc>
            </a:pP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9E3ABF-FB12-44D2-9FBE-7EC83A46C906}"/>
              </a:ext>
            </a:extLst>
          </p:cNvPr>
          <p:cNvSpPr txBox="1">
            <a:spLocks/>
          </p:cNvSpPr>
          <p:nvPr/>
        </p:nvSpPr>
        <p:spPr>
          <a:xfrm>
            <a:off x="1190624" y="1213644"/>
            <a:ext cx="33242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Statistics</a:t>
            </a:r>
          </a:p>
        </p:txBody>
      </p:sp>
      <p:sp>
        <p:nvSpPr>
          <p:cNvPr id="6" name="TextBox 5">
            <a:extLst>
              <a:ext uri="{FF2B5EF4-FFF2-40B4-BE49-F238E27FC236}">
                <a16:creationId xmlns:a16="http://schemas.microsoft.com/office/drawing/2014/main" id="{BE9FB3A7-3B19-849F-220B-66E668A1286D}"/>
              </a:ext>
            </a:extLst>
          </p:cNvPr>
          <p:cNvSpPr txBox="1"/>
          <p:nvPr/>
        </p:nvSpPr>
        <p:spPr>
          <a:xfrm>
            <a:off x="1165900" y="3213556"/>
            <a:ext cx="9935540" cy="430887"/>
          </a:xfrm>
          <a:prstGeom prst="rect">
            <a:avLst/>
          </a:prstGeom>
          <a:noFill/>
        </p:spPr>
        <p:txBody>
          <a:bodyPr wrap="none" rtlCol="0">
            <a:spAutoFit/>
          </a:bodyPr>
          <a:lstStyle/>
          <a:p>
            <a:r>
              <a:rPr lang="en-US" sz="2200" b="1" dirty="0">
                <a:solidFill>
                  <a:srgbClr val="C00000"/>
                </a:solidFill>
              </a:rPr>
              <a:t>-&gt; Two fields with similar goals and tools but different motivations and approaches.</a:t>
            </a:r>
          </a:p>
        </p:txBody>
      </p:sp>
      <p:sp>
        <p:nvSpPr>
          <p:cNvPr id="11" name="Title 1">
            <a:extLst>
              <a:ext uri="{FF2B5EF4-FFF2-40B4-BE49-F238E27FC236}">
                <a16:creationId xmlns:a16="http://schemas.microsoft.com/office/drawing/2014/main" id="{73362CC6-9331-54EE-7812-8B7F5973ABFA}"/>
              </a:ext>
            </a:extLst>
          </p:cNvPr>
          <p:cNvSpPr txBox="1">
            <a:spLocks/>
          </p:cNvSpPr>
          <p:nvPr/>
        </p:nvSpPr>
        <p:spPr>
          <a:xfrm>
            <a:off x="5153007" y="1281111"/>
            <a:ext cx="833438" cy="1196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vs</a:t>
            </a:r>
          </a:p>
        </p:txBody>
      </p:sp>
      <p:sp>
        <p:nvSpPr>
          <p:cNvPr id="12" name="Title 1">
            <a:extLst>
              <a:ext uri="{FF2B5EF4-FFF2-40B4-BE49-F238E27FC236}">
                <a16:creationId xmlns:a16="http://schemas.microsoft.com/office/drawing/2014/main" id="{9EA3B912-D3DC-A331-26CD-2DC2262D4835}"/>
              </a:ext>
            </a:extLst>
          </p:cNvPr>
          <p:cNvSpPr txBox="1">
            <a:spLocks/>
          </p:cNvSpPr>
          <p:nvPr/>
        </p:nvSpPr>
        <p:spPr>
          <a:xfrm>
            <a:off x="7077066" y="1213644"/>
            <a:ext cx="46005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Machine Learning</a:t>
            </a:r>
          </a:p>
        </p:txBody>
      </p:sp>
      <p:pic>
        <p:nvPicPr>
          <p:cNvPr id="13" name="Graphic 12" descr="Normal Distribution with solid fill">
            <a:extLst>
              <a:ext uri="{FF2B5EF4-FFF2-40B4-BE49-F238E27FC236}">
                <a16:creationId xmlns:a16="http://schemas.microsoft.com/office/drawing/2014/main" id="{4B3100CE-F42C-B55C-FDF1-0787F347FE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8392" y="972342"/>
            <a:ext cx="617538" cy="617538"/>
          </a:xfrm>
          <a:prstGeom prst="rect">
            <a:avLst/>
          </a:prstGeom>
        </p:spPr>
      </p:pic>
      <p:pic>
        <p:nvPicPr>
          <p:cNvPr id="14" name="Graphic 13" descr="Bar chart with solid fill">
            <a:extLst>
              <a:ext uri="{FF2B5EF4-FFF2-40B4-BE49-F238E27FC236}">
                <a16:creationId xmlns:a16="http://schemas.microsoft.com/office/drawing/2014/main" id="{468D0BDC-C631-E372-0E01-FCF185405F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3991" y="972342"/>
            <a:ext cx="617537" cy="617537"/>
          </a:xfrm>
          <a:prstGeom prst="rect">
            <a:avLst/>
          </a:prstGeom>
        </p:spPr>
      </p:pic>
      <p:pic>
        <p:nvPicPr>
          <p:cNvPr id="15" name="Graphic 14" descr="Computer with solid fill">
            <a:extLst>
              <a:ext uri="{FF2B5EF4-FFF2-40B4-BE49-F238E27FC236}">
                <a16:creationId xmlns:a16="http://schemas.microsoft.com/office/drawing/2014/main" id="{5BA271ED-6BBB-E651-0C5E-CB9E04CC09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75261" y="972342"/>
            <a:ext cx="617538" cy="617538"/>
          </a:xfrm>
          <a:prstGeom prst="rect">
            <a:avLst/>
          </a:prstGeom>
        </p:spPr>
      </p:pic>
      <p:pic>
        <p:nvPicPr>
          <p:cNvPr id="16" name="Graphic 15" descr="Head with gears with solid fill">
            <a:extLst>
              <a:ext uri="{FF2B5EF4-FFF2-40B4-BE49-F238E27FC236}">
                <a16:creationId xmlns:a16="http://schemas.microsoft.com/office/drawing/2014/main" id="{67E2A61F-CEDB-86F0-DF75-12BE9F58D1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4753" y="986629"/>
            <a:ext cx="617538" cy="617538"/>
          </a:xfrm>
          <a:prstGeom prst="rect">
            <a:avLst/>
          </a:prstGeom>
        </p:spPr>
      </p:pic>
    </p:spTree>
    <p:extLst>
      <p:ext uri="{BB962C8B-B14F-4D97-AF65-F5344CB8AC3E}">
        <p14:creationId xmlns:p14="http://schemas.microsoft.com/office/powerpoint/2010/main" val="1771981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9E3ABF-FB12-44D2-9FBE-7EC83A46C906}"/>
              </a:ext>
            </a:extLst>
          </p:cNvPr>
          <p:cNvSpPr txBox="1">
            <a:spLocks/>
          </p:cNvSpPr>
          <p:nvPr/>
        </p:nvSpPr>
        <p:spPr>
          <a:xfrm>
            <a:off x="1190624" y="1213644"/>
            <a:ext cx="33242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Statistics</a:t>
            </a:r>
          </a:p>
        </p:txBody>
      </p:sp>
      <p:sp>
        <p:nvSpPr>
          <p:cNvPr id="11" name="Title 1">
            <a:extLst>
              <a:ext uri="{FF2B5EF4-FFF2-40B4-BE49-F238E27FC236}">
                <a16:creationId xmlns:a16="http://schemas.microsoft.com/office/drawing/2014/main" id="{73362CC6-9331-54EE-7812-8B7F5973ABFA}"/>
              </a:ext>
            </a:extLst>
          </p:cNvPr>
          <p:cNvSpPr txBox="1">
            <a:spLocks/>
          </p:cNvSpPr>
          <p:nvPr/>
        </p:nvSpPr>
        <p:spPr>
          <a:xfrm>
            <a:off x="4836428" y="1277937"/>
            <a:ext cx="1079530" cy="11969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C00000"/>
                </a:solidFill>
              </a:rPr>
              <a:t>and</a:t>
            </a:r>
          </a:p>
        </p:txBody>
      </p:sp>
      <p:sp>
        <p:nvSpPr>
          <p:cNvPr id="12" name="Title 1">
            <a:extLst>
              <a:ext uri="{FF2B5EF4-FFF2-40B4-BE49-F238E27FC236}">
                <a16:creationId xmlns:a16="http://schemas.microsoft.com/office/drawing/2014/main" id="{9EA3B912-D3DC-A331-26CD-2DC2262D4835}"/>
              </a:ext>
            </a:extLst>
          </p:cNvPr>
          <p:cNvSpPr txBox="1">
            <a:spLocks/>
          </p:cNvSpPr>
          <p:nvPr/>
        </p:nvSpPr>
        <p:spPr>
          <a:xfrm>
            <a:off x="7077066" y="1213644"/>
            <a:ext cx="46005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Machine Learning</a:t>
            </a:r>
          </a:p>
        </p:txBody>
      </p:sp>
      <p:pic>
        <p:nvPicPr>
          <p:cNvPr id="13" name="Graphic 12" descr="Normal Distribution with solid fill">
            <a:extLst>
              <a:ext uri="{FF2B5EF4-FFF2-40B4-BE49-F238E27FC236}">
                <a16:creationId xmlns:a16="http://schemas.microsoft.com/office/drawing/2014/main" id="{4B3100CE-F42C-B55C-FDF1-0787F347FE2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88392" y="972342"/>
            <a:ext cx="617538" cy="617538"/>
          </a:xfrm>
          <a:prstGeom prst="rect">
            <a:avLst/>
          </a:prstGeom>
        </p:spPr>
      </p:pic>
      <p:pic>
        <p:nvPicPr>
          <p:cNvPr id="14" name="Graphic 13" descr="Bar chart with solid fill">
            <a:extLst>
              <a:ext uri="{FF2B5EF4-FFF2-40B4-BE49-F238E27FC236}">
                <a16:creationId xmlns:a16="http://schemas.microsoft.com/office/drawing/2014/main" id="{468D0BDC-C631-E372-0E01-FCF185405F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3991" y="972342"/>
            <a:ext cx="617537" cy="617537"/>
          </a:xfrm>
          <a:prstGeom prst="rect">
            <a:avLst/>
          </a:prstGeom>
        </p:spPr>
      </p:pic>
      <p:pic>
        <p:nvPicPr>
          <p:cNvPr id="15" name="Graphic 14" descr="Computer with solid fill">
            <a:extLst>
              <a:ext uri="{FF2B5EF4-FFF2-40B4-BE49-F238E27FC236}">
                <a16:creationId xmlns:a16="http://schemas.microsoft.com/office/drawing/2014/main" id="{5BA271ED-6BBB-E651-0C5E-CB9E04CC09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75261" y="972342"/>
            <a:ext cx="617538" cy="617538"/>
          </a:xfrm>
          <a:prstGeom prst="rect">
            <a:avLst/>
          </a:prstGeom>
        </p:spPr>
      </p:pic>
      <p:pic>
        <p:nvPicPr>
          <p:cNvPr id="16" name="Graphic 15" descr="Head with gears with solid fill">
            <a:extLst>
              <a:ext uri="{FF2B5EF4-FFF2-40B4-BE49-F238E27FC236}">
                <a16:creationId xmlns:a16="http://schemas.microsoft.com/office/drawing/2014/main" id="{67E2A61F-CEDB-86F0-DF75-12BE9F58D1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94753" y="986629"/>
            <a:ext cx="617538" cy="617538"/>
          </a:xfrm>
          <a:prstGeom prst="rect">
            <a:avLst/>
          </a:prstGeom>
        </p:spPr>
      </p:pic>
      <p:sp>
        <p:nvSpPr>
          <p:cNvPr id="2" name="TextBox 1">
            <a:extLst>
              <a:ext uri="{FF2B5EF4-FFF2-40B4-BE49-F238E27FC236}">
                <a16:creationId xmlns:a16="http://schemas.microsoft.com/office/drawing/2014/main" id="{34684C49-9434-DA42-F1AD-A5B31642F6AC}"/>
              </a:ext>
            </a:extLst>
          </p:cNvPr>
          <p:cNvSpPr txBox="1"/>
          <p:nvPr/>
        </p:nvSpPr>
        <p:spPr>
          <a:xfrm>
            <a:off x="929498" y="2738440"/>
            <a:ext cx="10606078" cy="3682226"/>
          </a:xfrm>
          <a:prstGeom prst="rect">
            <a:avLst/>
          </a:prstGeom>
          <a:noFill/>
        </p:spPr>
        <p:txBody>
          <a:bodyPr wrap="square" rtlCol="0">
            <a:spAutoFit/>
          </a:bodyPr>
          <a:lstStyle/>
          <a:p>
            <a:pPr>
              <a:lnSpc>
                <a:spcPct val="150000"/>
              </a:lnSpc>
            </a:pPr>
            <a:r>
              <a:rPr lang="en-US" sz="2200" dirty="0"/>
              <a:t>Examples:</a:t>
            </a:r>
          </a:p>
          <a:p>
            <a:pPr marL="342900" indent="-342900">
              <a:lnSpc>
                <a:spcPct val="150000"/>
              </a:lnSpc>
              <a:buFont typeface="Arial" panose="020B0604020202020204" pitchFamily="34" charset="0"/>
              <a:buChar char="•"/>
            </a:pPr>
            <a:r>
              <a:rPr lang="en-US" sz="2200" dirty="0"/>
              <a:t>Variational autoencoders are a deep learning methods that build on Bayesian variational inference (a statistical method) fitted through a neural network encoder and decoder (machine learning architecture) </a:t>
            </a:r>
            <a:r>
              <a:rPr lang="en-US" sz="2200" i="1" dirty="0"/>
              <a:t>(</a:t>
            </a:r>
            <a:r>
              <a:rPr lang="en-US" sz="2200" i="1" dirty="0" err="1"/>
              <a:t>Kingma</a:t>
            </a:r>
            <a:r>
              <a:rPr lang="en-US" sz="2200" i="1" dirty="0"/>
              <a:t> et al 2013)</a:t>
            </a:r>
          </a:p>
          <a:p>
            <a:pPr marL="342900" indent="-342900">
              <a:lnSpc>
                <a:spcPct val="150000"/>
              </a:lnSpc>
              <a:buFont typeface="Arial" panose="020B0604020202020204" pitchFamily="34" charset="0"/>
              <a:buChar char="•"/>
            </a:pPr>
            <a:r>
              <a:rPr lang="en-US" sz="2200" dirty="0"/>
              <a:t>Combining generative models (deep learning method) with extreme value theory (statistical theory) to improve representation of extremes in ML method </a:t>
            </a:r>
            <a:r>
              <a:rPr lang="en-US" sz="2200" i="1" dirty="0"/>
              <a:t>(</a:t>
            </a:r>
            <a:r>
              <a:rPr lang="en-GB" sz="2400" i="1" dirty="0" err="1">
                <a:effectLst/>
              </a:rPr>
              <a:t>Boulaguiem</a:t>
            </a:r>
            <a:r>
              <a:rPr lang="en-GB" sz="2400" i="1" dirty="0">
                <a:effectLst/>
              </a:rPr>
              <a:t> et al 2022)</a:t>
            </a:r>
            <a:endParaRPr lang="en-US" sz="2200" i="1" dirty="0"/>
          </a:p>
        </p:txBody>
      </p:sp>
    </p:spTree>
    <p:extLst>
      <p:ext uri="{BB962C8B-B14F-4D97-AF65-F5344CB8AC3E}">
        <p14:creationId xmlns:p14="http://schemas.microsoft.com/office/powerpoint/2010/main" val="43623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CE973-8404-6DC6-88E4-64B8DE1CADF2}"/>
              </a:ext>
            </a:extLst>
          </p:cNvPr>
          <p:cNvSpPr>
            <a:spLocks noGrp="1"/>
          </p:cNvSpPr>
          <p:nvPr>
            <p:ph type="title"/>
          </p:nvPr>
        </p:nvSpPr>
        <p:spPr/>
        <p:txBody>
          <a:bodyPr/>
          <a:lstStyle/>
          <a:p>
            <a:r>
              <a:rPr lang="en-US" dirty="0"/>
              <a:t>Why is machine learning useful?</a:t>
            </a:r>
          </a:p>
        </p:txBody>
      </p:sp>
      <p:sp>
        <p:nvSpPr>
          <p:cNvPr id="6" name="TextBox 5">
            <a:extLst>
              <a:ext uri="{FF2B5EF4-FFF2-40B4-BE49-F238E27FC236}">
                <a16:creationId xmlns:a16="http://schemas.microsoft.com/office/drawing/2014/main" id="{5D3431C8-7DF6-3EAB-1C89-2B4D4FDDFAC1}"/>
              </a:ext>
            </a:extLst>
          </p:cNvPr>
          <p:cNvSpPr txBox="1"/>
          <p:nvPr/>
        </p:nvSpPr>
        <p:spPr>
          <a:xfrm>
            <a:off x="838200" y="1631649"/>
            <a:ext cx="10287000" cy="46103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t>Can leverage large datasets (of which we have increasing amounts) and large computing capacity (which is growing every year)</a:t>
            </a:r>
          </a:p>
          <a:p>
            <a:pPr marL="285750" indent="-285750">
              <a:lnSpc>
                <a:spcPct val="150000"/>
              </a:lnSpc>
              <a:buFont typeface="Arial" panose="020B0604020202020204" pitchFamily="34" charset="0"/>
              <a:buChar char="•"/>
            </a:pPr>
            <a:r>
              <a:rPr lang="en-US" sz="2200" dirty="0"/>
              <a:t>Ability to fit highly complex, non-linear functions to data through (deep) neural network architecture</a:t>
            </a:r>
          </a:p>
          <a:p>
            <a:pPr marL="285750" indent="-285750">
              <a:lnSpc>
                <a:spcPct val="150000"/>
              </a:lnSpc>
              <a:buFont typeface="Arial" panose="020B0604020202020204" pitchFamily="34" charset="0"/>
              <a:buChar char="•"/>
            </a:pPr>
            <a:r>
              <a:rPr lang="en-US" sz="2200" dirty="0"/>
              <a:t>Improved performance compared to statistical method in prediction tasks</a:t>
            </a:r>
          </a:p>
          <a:p>
            <a:pPr marL="285750" indent="-285750">
              <a:lnSpc>
                <a:spcPct val="150000"/>
              </a:lnSpc>
              <a:buFont typeface="Arial" panose="020B0604020202020204" pitchFamily="34" charset="0"/>
              <a:buChar char="•"/>
            </a:pPr>
            <a:r>
              <a:rPr lang="en-US" sz="2200" dirty="0"/>
              <a:t>Good performance in tasks that ‘traditional’ statistics never tackled such as image recognition, text generation </a:t>
            </a:r>
            <a:r>
              <a:rPr lang="en-US" sz="2200" dirty="0" err="1"/>
              <a:t>etc</a:t>
            </a:r>
            <a:endParaRPr lang="en-US" sz="2200" dirty="0"/>
          </a:p>
          <a:p>
            <a:pPr marL="285750" indent="-285750">
              <a:lnSpc>
                <a:spcPct val="150000"/>
              </a:lnSpc>
              <a:buFont typeface="Arial" panose="020B0604020202020204" pitchFamily="34" charset="0"/>
              <a:buChar char="•"/>
            </a:pPr>
            <a:r>
              <a:rPr lang="en-US" sz="2200" dirty="0">
                <a:solidFill>
                  <a:srgbClr val="C00000"/>
                </a:solidFill>
              </a:rPr>
              <a:t>However: outstanding issues remain (discussed later in the lecture) on not a universal remedy to any scientific problem!</a:t>
            </a:r>
          </a:p>
        </p:txBody>
      </p:sp>
    </p:spTree>
    <p:extLst>
      <p:ext uri="{BB962C8B-B14F-4D97-AF65-F5344CB8AC3E}">
        <p14:creationId xmlns:p14="http://schemas.microsoft.com/office/powerpoint/2010/main" val="87910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CE973-8404-6DC6-88E4-64B8DE1CADF2}"/>
              </a:ext>
            </a:extLst>
          </p:cNvPr>
          <p:cNvSpPr>
            <a:spLocks noGrp="1"/>
          </p:cNvSpPr>
          <p:nvPr>
            <p:ph type="title"/>
          </p:nvPr>
        </p:nvSpPr>
        <p:spPr/>
        <p:txBody>
          <a:bodyPr/>
          <a:lstStyle/>
          <a:p>
            <a:r>
              <a:rPr lang="en-US" dirty="0"/>
              <a:t>Artificial Intelligence</a:t>
            </a:r>
          </a:p>
        </p:txBody>
      </p:sp>
      <p:sp>
        <p:nvSpPr>
          <p:cNvPr id="2" name="TextBox 1">
            <a:extLst>
              <a:ext uri="{FF2B5EF4-FFF2-40B4-BE49-F238E27FC236}">
                <a16:creationId xmlns:a16="http://schemas.microsoft.com/office/drawing/2014/main" id="{31A32514-48FE-8DFF-9293-22394A2D9D65}"/>
              </a:ext>
            </a:extLst>
          </p:cNvPr>
          <p:cNvSpPr txBox="1"/>
          <p:nvPr/>
        </p:nvSpPr>
        <p:spPr>
          <a:xfrm>
            <a:off x="6096000" y="1652588"/>
            <a:ext cx="5033963" cy="46103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t>Often used when talking about machine learning</a:t>
            </a:r>
          </a:p>
          <a:p>
            <a:pPr marL="285750" indent="-285750">
              <a:lnSpc>
                <a:spcPct val="150000"/>
              </a:lnSpc>
              <a:buFont typeface="Arial" panose="020B0604020202020204" pitchFamily="34" charset="0"/>
              <a:buChar char="•"/>
            </a:pPr>
            <a:r>
              <a:rPr lang="en-US" sz="2200" dirty="0"/>
              <a:t>Reflects broader aim to develop artificial intelligence and inspiration by human brain</a:t>
            </a:r>
          </a:p>
          <a:p>
            <a:pPr marL="285750" indent="-285750">
              <a:lnSpc>
                <a:spcPct val="150000"/>
              </a:lnSpc>
              <a:buFont typeface="Arial" panose="020B0604020202020204" pitchFamily="34" charset="0"/>
              <a:buChar char="•"/>
            </a:pPr>
            <a:r>
              <a:rPr lang="en-US" sz="2200" dirty="0"/>
              <a:t>Can often be seen as pretentious when talking about very simple machine learning methods (such as k-means clustering) – but just use as appropriate  </a:t>
            </a:r>
            <a:endParaRPr lang="en-US" sz="2200" dirty="0">
              <a:solidFill>
                <a:srgbClr val="C00000"/>
              </a:solidFill>
            </a:endParaRPr>
          </a:p>
        </p:txBody>
      </p:sp>
      <p:pic>
        <p:nvPicPr>
          <p:cNvPr id="3" name="Picture 4" descr="No, Machine Learning is not just glorified Statistics | by Joe Davison |  Towards Data Science">
            <a:extLst>
              <a:ext uri="{FF2B5EF4-FFF2-40B4-BE49-F238E27FC236}">
                <a16:creationId xmlns:a16="http://schemas.microsoft.com/office/drawing/2014/main" id="{D600C15B-C26C-F508-AF32-9567BA354B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037" y="1892877"/>
            <a:ext cx="4135522" cy="4129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25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CE973-8404-6DC6-88E4-64B8DE1CADF2}"/>
              </a:ext>
            </a:extLst>
          </p:cNvPr>
          <p:cNvSpPr>
            <a:spLocks noGrp="1"/>
          </p:cNvSpPr>
          <p:nvPr>
            <p:ph type="title"/>
          </p:nvPr>
        </p:nvSpPr>
        <p:spPr/>
        <p:txBody>
          <a:bodyPr/>
          <a:lstStyle/>
          <a:p>
            <a:r>
              <a:rPr lang="en-US" dirty="0"/>
              <a:t>Machine learning methods</a:t>
            </a:r>
          </a:p>
        </p:txBody>
      </p:sp>
      <p:sp>
        <p:nvSpPr>
          <p:cNvPr id="2" name="TextBox 1">
            <a:extLst>
              <a:ext uri="{FF2B5EF4-FFF2-40B4-BE49-F238E27FC236}">
                <a16:creationId xmlns:a16="http://schemas.microsoft.com/office/drawing/2014/main" id="{EB068348-33DF-30A3-D0F7-36EC2BF6B3A6}"/>
              </a:ext>
            </a:extLst>
          </p:cNvPr>
          <p:cNvSpPr txBox="1"/>
          <p:nvPr/>
        </p:nvSpPr>
        <p:spPr>
          <a:xfrm>
            <a:off x="605481" y="1791730"/>
            <a:ext cx="11318789" cy="967957"/>
          </a:xfrm>
          <a:prstGeom prst="rect">
            <a:avLst/>
          </a:prstGeom>
          <a:noFill/>
        </p:spPr>
        <p:txBody>
          <a:bodyPr wrap="square" rtlCol="0">
            <a:spAutoFit/>
          </a:bodyPr>
          <a:lstStyle/>
          <a:p>
            <a:pPr>
              <a:lnSpc>
                <a:spcPct val="150000"/>
              </a:lnSpc>
            </a:pPr>
            <a:r>
              <a:rPr lang="en-US" sz="2000" dirty="0"/>
              <a:t>High-level distinction between </a:t>
            </a:r>
            <a:r>
              <a:rPr lang="en-US" sz="2000" dirty="0">
                <a:solidFill>
                  <a:srgbClr val="C00000"/>
                </a:solidFill>
              </a:rPr>
              <a:t>supervised</a:t>
            </a:r>
            <a:r>
              <a:rPr lang="en-US" sz="2000" dirty="0"/>
              <a:t> (labeled training data), </a:t>
            </a:r>
            <a:r>
              <a:rPr lang="en-US" sz="2000" dirty="0">
                <a:solidFill>
                  <a:srgbClr val="C00000"/>
                </a:solidFill>
              </a:rPr>
              <a:t>unsupervised</a:t>
            </a:r>
            <a:r>
              <a:rPr lang="en-US" sz="2000" dirty="0"/>
              <a:t> (no labels for training data), </a:t>
            </a:r>
            <a:r>
              <a:rPr lang="en-US" sz="2000" dirty="0">
                <a:solidFill>
                  <a:srgbClr val="C00000"/>
                </a:solidFill>
              </a:rPr>
              <a:t>semi-supervised</a:t>
            </a:r>
            <a:r>
              <a:rPr lang="en-US" sz="2000" dirty="0"/>
              <a:t> (some labels for training data) and</a:t>
            </a:r>
            <a:r>
              <a:rPr lang="en-US" sz="2000" dirty="0">
                <a:solidFill>
                  <a:srgbClr val="C00000"/>
                </a:solidFill>
              </a:rPr>
              <a:t> reinforcement </a:t>
            </a:r>
            <a:r>
              <a:rPr lang="en-US" sz="2000" dirty="0"/>
              <a:t>(feedback to performance) learning</a:t>
            </a:r>
          </a:p>
        </p:txBody>
      </p:sp>
      <p:pic>
        <p:nvPicPr>
          <p:cNvPr id="3" name="Picture 2" descr="Image">
            <a:extLst>
              <a:ext uri="{FF2B5EF4-FFF2-40B4-BE49-F238E27FC236}">
                <a16:creationId xmlns:a16="http://schemas.microsoft.com/office/drawing/2014/main" id="{D678B1C4-380F-0F37-7714-F8D420D0B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27" y="3135537"/>
            <a:ext cx="9034462" cy="3357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33C53A-1FF7-8021-5273-8643FF290280}"/>
              </a:ext>
            </a:extLst>
          </p:cNvPr>
          <p:cNvSpPr txBox="1"/>
          <p:nvPr/>
        </p:nvSpPr>
        <p:spPr>
          <a:xfrm>
            <a:off x="7488195" y="6405089"/>
            <a:ext cx="4436074" cy="276999"/>
          </a:xfrm>
          <a:prstGeom prst="rect">
            <a:avLst/>
          </a:prstGeom>
          <a:noFill/>
        </p:spPr>
        <p:txBody>
          <a:bodyPr wrap="square">
            <a:spAutoFit/>
          </a:bodyPr>
          <a:lstStyle/>
          <a:p>
            <a:r>
              <a:rPr lang="en-US" sz="1200" i="1" dirty="0"/>
              <a:t>https://</a:t>
            </a:r>
            <a:r>
              <a:rPr lang="en-US" sz="1200" i="1" dirty="0" err="1"/>
              <a:t>twitter.com</a:t>
            </a:r>
            <a:r>
              <a:rPr lang="en-US" sz="1200" i="1" dirty="0"/>
              <a:t>/</a:t>
            </a:r>
            <a:r>
              <a:rPr lang="en-US" sz="1200" i="1" dirty="0" err="1"/>
              <a:t>athena_schools</a:t>
            </a:r>
            <a:r>
              <a:rPr lang="en-US" sz="1200" i="1" dirty="0"/>
              <a:t>/status/1063013435779223553</a:t>
            </a:r>
          </a:p>
        </p:txBody>
      </p:sp>
    </p:spTree>
    <p:extLst>
      <p:ext uri="{BB962C8B-B14F-4D97-AF65-F5344CB8AC3E}">
        <p14:creationId xmlns:p14="http://schemas.microsoft.com/office/powerpoint/2010/main" val="1209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CE973-8404-6DC6-88E4-64B8DE1CADF2}"/>
              </a:ext>
            </a:extLst>
          </p:cNvPr>
          <p:cNvSpPr>
            <a:spLocks noGrp="1"/>
          </p:cNvSpPr>
          <p:nvPr>
            <p:ph type="title"/>
          </p:nvPr>
        </p:nvSpPr>
        <p:spPr/>
        <p:txBody>
          <a:bodyPr/>
          <a:lstStyle/>
          <a:p>
            <a:r>
              <a:rPr lang="en-US" dirty="0"/>
              <a:t>Machine learning methods</a:t>
            </a:r>
          </a:p>
        </p:txBody>
      </p:sp>
      <p:sp>
        <p:nvSpPr>
          <p:cNvPr id="4" name="TextBox 3">
            <a:extLst>
              <a:ext uri="{FF2B5EF4-FFF2-40B4-BE49-F238E27FC236}">
                <a16:creationId xmlns:a16="http://schemas.microsoft.com/office/drawing/2014/main" id="{6303C0C0-58FF-4184-BD16-34F963618F9C}"/>
              </a:ext>
            </a:extLst>
          </p:cNvPr>
          <p:cNvSpPr txBox="1"/>
          <p:nvPr/>
        </p:nvSpPr>
        <p:spPr>
          <a:xfrm>
            <a:off x="793772" y="1977081"/>
            <a:ext cx="4956293" cy="369332"/>
          </a:xfrm>
          <a:prstGeom prst="rect">
            <a:avLst/>
          </a:prstGeom>
          <a:noFill/>
        </p:spPr>
        <p:txBody>
          <a:bodyPr wrap="none" rtlCol="0">
            <a:spAutoFit/>
          </a:bodyPr>
          <a:lstStyle/>
          <a:p>
            <a:r>
              <a:rPr lang="en-US" b="1" dirty="0"/>
              <a:t>Unsupervised learning – Dimensionality reduction</a:t>
            </a:r>
          </a:p>
        </p:txBody>
      </p:sp>
      <p:sp>
        <p:nvSpPr>
          <p:cNvPr id="6" name="TextBox 5">
            <a:extLst>
              <a:ext uri="{FF2B5EF4-FFF2-40B4-BE49-F238E27FC236}">
                <a16:creationId xmlns:a16="http://schemas.microsoft.com/office/drawing/2014/main" id="{68C871F9-A623-B188-0E75-CFA717803B45}"/>
              </a:ext>
            </a:extLst>
          </p:cNvPr>
          <p:cNvSpPr txBox="1"/>
          <p:nvPr/>
        </p:nvSpPr>
        <p:spPr>
          <a:xfrm>
            <a:off x="7203550" y="1977081"/>
            <a:ext cx="3472297" cy="369332"/>
          </a:xfrm>
          <a:prstGeom prst="rect">
            <a:avLst/>
          </a:prstGeom>
          <a:noFill/>
        </p:spPr>
        <p:txBody>
          <a:bodyPr wrap="none" rtlCol="0">
            <a:spAutoFit/>
          </a:bodyPr>
          <a:lstStyle/>
          <a:p>
            <a:r>
              <a:rPr lang="en-US" b="1" dirty="0"/>
              <a:t>Unsupervised learning – clustering</a:t>
            </a:r>
          </a:p>
        </p:txBody>
      </p:sp>
      <p:sp>
        <p:nvSpPr>
          <p:cNvPr id="7" name="TextBox 6">
            <a:extLst>
              <a:ext uri="{FF2B5EF4-FFF2-40B4-BE49-F238E27FC236}">
                <a16:creationId xmlns:a16="http://schemas.microsoft.com/office/drawing/2014/main" id="{D3AA5A19-5F56-0279-EDEF-B82F014C99C8}"/>
              </a:ext>
            </a:extLst>
          </p:cNvPr>
          <p:cNvSpPr txBox="1"/>
          <p:nvPr/>
        </p:nvSpPr>
        <p:spPr>
          <a:xfrm>
            <a:off x="1387003" y="4326922"/>
            <a:ext cx="3512693" cy="369332"/>
          </a:xfrm>
          <a:prstGeom prst="rect">
            <a:avLst/>
          </a:prstGeom>
          <a:noFill/>
        </p:spPr>
        <p:txBody>
          <a:bodyPr wrap="none" rtlCol="0">
            <a:spAutoFit/>
          </a:bodyPr>
          <a:lstStyle/>
          <a:p>
            <a:r>
              <a:rPr lang="en-US" b="1" dirty="0"/>
              <a:t>Supervised learning – classification</a:t>
            </a:r>
          </a:p>
        </p:txBody>
      </p:sp>
      <p:sp>
        <p:nvSpPr>
          <p:cNvPr id="8" name="TextBox 7">
            <a:extLst>
              <a:ext uri="{FF2B5EF4-FFF2-40B4-BE49-F238E27FC236}">
                <a16:creationId xmlns:a16="http://schemas.microsoft.com/office/drawing/2014/main" id="{4616A256-213A-B1EB-8720-56F5669D93F4}"/>
              </a:ext>
            </a:extLst>
          </p:cNvPr>
          <p:cNvSpPr txBox="1"/>
          <p:nvPr/>
        </p:nvSpPr>
        <p:spPr>
          <a:xfrm>
            <a:off x="7301814" y="4326922"/>
            <a:ext cx="3272178" cy="369332"/>
          </a:xfrm>
          <a:prstGeom prst="rect">
            <a:avLst/>
          </a:prstGeom>
          <a:noFill/>
        </p:spPr>
        <p:txBody>
          <a:bodyPr wrap="none" rtlCol="0">
            <a:spAutoFit/>
          </a:bodyPr>
          <a:lstStyle/>
          <a:p>
            <a:r>
              <a:rPr lang="en-US" b="1" dirty="0"/>
              <a:t>Supervised learning – regression</a:t>
            </a:r>
          </a:p>
        </p:txBody>
      </p:sp>
      <p:sp>
        <p:nvSpPr>
          <p:cNvPr id="9" name="Rounded Rectangle 8">
            <a:extLst>
              <a:ext uri="{FF2B5EF4-FFF2-40B4-BE49-F238E27FC236}">
                <a16:creationId xmlns:a16="http://schemas.microsoft.com/office/drawing/2014/main" id="{6CD580C5-55AC-EF0A-2AEB-9C69F6B0C9B4}"/>
              </a:ext>
            </a:extLst>
          </p:cNvPr>
          <p:cNvSpPr/>
          <p:nvPr/>
        </p:nvSpPr>
        <p:spPr>
          <a:xfrm>
            <a:off x="588235" y="1911369"/>
            <a:ext cx="5298732" cy="2194869"/>
          </a:xfrm>
          <a:prstGeom prst="round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33BD296-D8B8-B1E7-8CD3-37857ADC18A1}"/>
              </a:ext>
            </a:extLst>
          </p:cNvPr>
          <p:cNvSpPr/>
          <p:nvPr/>
        </p:nvSpPr>
        <p:spPr>
          <a:xfrm>
            <a:off x="6264877" y="1911369"/>
            <a:ext cx="5298732" cy="2194869"/>
          </a:xfrm>
          <a:prstGeom prst="round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C4D7289-BAC6-50A7-C895-D28BDBB376DD}"/>
              </a:ext>
            </a:extLst>
          </p:cNvPr>
          <p:cNvSpPr/>
          <p:nvPr/>
        </p:nvSpPr>
        <p:spPr>
          <a:xfrm>
            <a:off x="579079" y="4285649"/>
            <a:ext cx="5298732" cy="219486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7AAE8CE5-DBC7-44F4-6BBB-837695B0BA76}"/>
              </a:ext>
            </a:extLst>
          </p:cNvPr>
          <p:cNvSpPr/>
          <p:nvPr/>
        </p:nvSpPr>
        <p:spPr>
          <a:xfrm>
            <a:off x="6314191" y="4285648"/>
            <a:ext cx="5298732" cy="219486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0AD0490-0FEB-D65C-2ECB-AFFF9C94A001}"/>
              </a:ext>
            </a:extLst>
          </p:cNvPr>
          <p:cNvSpPr txBox="1"/>
          <p:nvPr/>
        </p:nvSpPr>
        <p:spPr>
          <a:xfrm>
            <a:off x="3431060" y="2399768"/>
            <a:ext cx="2178909" cy="1531510"/>
          </a:xfrm>
          <a:prstGeom prst="rect">
            <a:avLst/>
          </a:prstGeom>
          <a:noFill/>
        </p:spPr>
        <p:txBody>
          <a:bodyPr wrap="square" rtlCol="0">
            <a:spAutoFit/>
          </a:bodyPr>
          <a:lstStyle/>
          <a:p>
            <a:pPr>
              <a:lnSpc>
                <a:spcPct val="150000"/>
              </a:lnSpc>
            </a:pPr>
            <a:r>
              <a:rPr lang="en-US" sz="1600" dirty="0"/>
              <a:t>Can we represent this high-dimensional space in a reduced number of dimensions?</a:t>
            </a:r>
          </a:p>
        </p:txBody>
      </p:sp>
      <p:sp>
        <p:nvSpPr>
          <p:cNvPr id="14" name="TextBox 13">
            <a:extLst>
              <a:ext uri="{FF2B5EF4-FFF2-40B4-BE49-F238E27FC236}">
                <a16:creationId xmlns:a16="http://schemas.microsoft.com/office/drawing/2014/main" id="{8044869E-81A9-A0DD-8C13-275F46C41067}"/>
              </a:ext>
            </a:extLst>
          </p:cNvPr>
          <p:cNvSpPr txBox="1"/>
          <p:nvPr/>
        </p:nvSpPr>
        <p:spPr>
          <a:xfrm>
            <a:off x="3554629" y="4875665"/>
            <a:ext cx="2055340" cy="1162178"/>
          </a:xfrm>
          <a:prstGeom prst="rect">
            <a:avLst/>
          </a:prstGeom>
          <a:noFill/>
        </p:spPr>
        <p:txBody>
          <a:bodyPr wrap="square" rtlCol="0">
            <a:spAutoFit/>
          </a:bodyPr>
          <a:lstStyle/>
          <a:p>
            <a:pPr>
              <a:lnSpc>
                <a:spcPct val="150000"/>
              </a:lnSpc>
            </a:pPr>
            <a:r>
              <a:rPr lang="en-US" sz="1600" dirty="0"/>
              <a:t>Can we classify the types of land cover in this satellite dataset?</a:t>
            </a:r>
          </a:p>
        </p:txBody>
      </p:sp>
      <p:sp>
        <p:nvSpPr>
          <p:cNvPr id="15" name="TextBox 14">
            <a:extLst>
              <a:ext uri="{FF2B5EF4-FFF2-40B4-BE49-F238E27FC236}">
                <a16:creationId xmlns:a16="http://schemas.microsoft.com/office/drawing/2014/main" id="{D02F0885-1666-9AC8-6422-AF990A4D1CC2}"/>
              </a:ext>
            </a:extLst>
          </p:cNvPr>
          <p:cNvSpPr txBox="1"/>
          <p:nvPr/>
        </p:nvSpPr>
        <p:spPr>
          <a:xfrm>
            <a:off x="9472853" y="2412125"/>
            <a:ext cx="1995561" cy="1531510"/>
          </a:xfrm>
          <a:prstGeom prst="rect">
            <a:avLst/>
          </a:prstGeom>
          <a:noFill/>
        </p:spPr>
        <p:txBody>
          <a:bodyPr wrap="square" rtlCol="0">
            <a:spAutoFit/>
          </a:bodyPr>
          <a:lstStyle/>
          <a:p>
            <a:pPr>
              <a:lnSpc>
                <a:spcPct val="150000"/>
              </a:lnSpc>
            </a:pPr>
            <a:r>
              <a:rPr lang="en-US" sz="1600" dirty="0"/>
              <a:t>Can we group similar spatial patterns of precipitation over this region?</a:t>
            </a:r>
          </a:p>
        </p:txBody>
      </p:sp>
      <p:sp>
        <p:nvSpPr>
          <p:cNvPr id="16" name="TextBox 15">
            <a:extLst>
              <a:ext uri="{FF2B5EF4-FFF2-40B4-BE49-F238E27FC236}">
                <a16:creationId xmlns:a16="http://schemas.microsoft.com/office/drawing/2014/main" id="{835C379E-74DC-D9C5-D688-F22D83640766}"/>
              </a:ext>
            </a:extLst>
          </p:cNvPr>
          <p:cNvSpPr txBox="1"/>
          <p:nvPr/>
        </p:nvSpPr>
        <p:spPr>
          <a:xfrm>
            <a:off x="9679570" y="4801711"/>
            <a:ext cx="1788844" cy="1531510"/>
          </a:xfrm>
          <a:prstGeom prst="rect">
            <a:avLst/>
          </a:prstGeom>
          <a:noFill/>
        </p:spPr>
        <p:txBody>
          <a:bodyPr wrap="square" rtlCol="0">
            <a:spAutoFit/>
          </a:bodyPr>
          <a:lstStyle/>
          <a:p>
            <a:pPr>
              <a:lnSpc>
                <a:spcPct val="150000"/>
              </a:lnSpc>
            </a:pPr>
            <a:r>
              <a:rPr lang="en-US" sz="1600" dirty="0"/>
              <a:t>Can we predict the El-Niño Southern Oscillation in 18 months?</a:t>
            </a:r>
          </a:p>
        </p:txBody>
      </p:sp>
      <p:pic>
        <p:nvPicPr>
          <p:cNvPr id="18" name="Picture 17">
            <a:extLst>
              <a:ext uri="{FF2B5EF4-FFF2-40B4-BE49-F238E27FC236}">
                <a16:creationId xmlns:a16="http://schemas.microsoft.com/office/drawing/2014/main" id="{5D577399-8DE6-83DD-61AB-9A34EEE3C9FE}"/>
              </a:ext>
            </a:extLst>
          </p:cNvPr>
          <p:cNvPicPr>
            <a:picLocks noChangeAspect="1"/>
          </p:cNvPicPr>
          <p:nvPr/>
        </p:nvPicPr>
        <p:blipFill>
          <a:blip r:embed="rId2"/>
          <a:stretch>
            <a:fillRect/>
          </a:stretch>
        </p:blipFill>
        <p:spPr>
          <a:xfrm>
            <a:off x="975153" y="2399768"/>
            <a:ext cx="2178909" cy="1531708"/>
          </a:xfrm>
          <a:prstGeom prst="rect">
            <a:avLst/>
          </a:prstGeom>
        </p:spPr>
      </p:pic>
      <p:pic>
        <p:nvPicPr>
          <p:cNvPr id="19" name="Picture 18">
            <a:extLst>
              <a:ext uri="{FF2B5EF4-FFF2-40B4-BE49-F238E27FC236}">
                <a16:creationId xmlns:a16="http://schemas.microsoft.com/office/drawing/2014/main" id="{1494D116-DD5E-3201-64C7-0032F2EBFB99}"/>
              </a:ext>
            </a:extLst>
          </p:cNvPr>
          <p:cNvPicPr>
            <a:picLocks noChangeAspect="1"/>
          </p:cNvPicPr>
          <p:nvPr/>
        </p:nvPicPr>
        <p:blipFill>
          <a:blip r:embed="rId3"/>
          <a:stretch>
            <a:fillRect/>
          </a:stretch>
        </p:blipFill>
        <p:spPr>
          <a:xfrm>
            <a:off x="6803795" y="2399768"/>
            <a:ext cx="2130140" cy="1590504"/>
          </a:xfrm>
          <a:prstGeom prst="rect">
            <a:avLst/>
          </a:prstGeom>
        </p:spPr>
      </p:pic>
      <p:pic>
        <p:nvPicPr>
          <p:cNvPr id="20" name="Picture 19">
            <a:extLst>
              <a:ext uri="{FF2B5EF4-FFF2-40B4-BE49-F238E27FC236}">
                <a16:creationId xmlns:a16="http://schemas.microsoft.com/office/drawing/2014/main" id="{162DC47C-6E96-13D6-9E28-1F43B933DBD6}"/>
              </a:ext>
            </a:extLst>
          </p:cNvPr>
          <p:cNvPicPr>
            <a:picLocks noChangeAspect="1"/>
          </p:cNvPicPr>
          <p:nvPr/>
        </p:nvPicPr>
        <p:blipFill>
          <a:blip r:embed="rId4"/>
          <a:stretch>
            <a:fillRect/>
          </a:stretch>
        </p:blipFill>
        <p:spPr>
          <a:xfrm>
            <a:off x="1267651" y="4833142"/>
            <a:ext cx="1850598" cy="1448754"/>
          </a:xfrm>
          <a:prstGeom prst="rect">
            <a:avLst/>
          </a:prstGeom>
        </p:spPr>
      </p:pic>
      <p:pic>
        <p:nvPicPr>
          <p:cNvPr id="21" name="Picture 20">
            <a:extLst>
              <a:ext uri="{FF2B5EF4-FFF2-40B4-BE49-F238E27FC236}">
                <a16:creationId xmlns:a16="http://schemas.microsoft.com/office/drawing/2014/main" id="{3AD259AC-3BEE-A4D5-7562-CF3C4FB0E00D}"/>
              </a:ext>
            </a:extLst>
          </p:cNvPr>
          <p:cNvPicPr>
            <a:picLocks noChangeAspect="1"/>
          </p:cNvPicPr>
          <p:nvPr/>
        </p:nvPicPr>
        <p:blipFill rotWithShape="1">
          <a:blip r:embed="rId5"/>
          <a:srcRect l="1855"/>
          <a:stretch/>
        </p:blipFill>
        <p:spPr>
          <a:xfrm>
            <a:off x="6566383" y="4925281"/>
            <a:ext cx="2832845" cy="717148"/>
          </a:xfrm>
          <a:prstGeom prst="rect">
            <a:avLst/>
          </a:prstGeom>
        </p:spPr>
      </p:pic>
      <p:pic>
        <p:nvPicPr>
          <p:cNvPr id="22" name="Picture 21">
            <a:extLst>
              <a:ext uri="{FF2B5EF4-FFF2-40B4-BE49-F238E27FC236}">
                <a16:creationId xmlns:a16="http://schemas.microsoft.com/office/drawing/2014/main" id="{5D36F7FC-D51C-77EB-1D7A-7295A404A492}"/>
              </a:ext>
            </a:extLst>
          </p:cNvPr>
          <p:cNvPicPr>
            <a:picLocks noChangeAspect="1"/>
          </p:cNvPicPr>
          <p:nvPr/>
        </p:nvPicPr>
        <p:blipFill>
          <a:blip r:embed="rId6"/>
          <a:stretch>
            <a:fillRect/>
          </a:stretch>
        </p:blipFill>
        <p:spPr>
          <a:xfrm>
            <a:off x="6703766" y="5433265"/>
            <a:ext cx="2832845" cy="684800"/>
          </a:xfrm>
          <a:prstGeom prst="rect">
            <a:avLst/>
          </a:prstGeom>
        </p:spPr>
      </p:pic>
    </p:spTree>
    <p:extLst>
      <p:ext uri="{BB962C8B-B14F-4D97-AF65-F5344CB8AC3E}">
        <p14:creationId xmlns:p14="http://schemas.microsoft.com/office/powerpoint/2010/main" val="414583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CE973-8404-6DC6-88E4-64B8DE1CADF2}"/>
              </a:ext>
            </a:extLst>
          </p:cNvPr>
          <p:cNvSpPr>
            <a:spLocks noGrp="1"/>
          </p:cNvSpPr>
          <p:nvPr>
            <p:ph type="title"/>
          </p:nvPr>
        </p:nvSpPr>
        <p:spPr/>
        <p:txBody>
          <a:bodyPr/>
          <a:lstStyle/>
          <a:p>
            <a:r>
              <a:rPr lang="en-US" dirty="0"/>
              <a:t>Machine learning methods</a:t>
            </a:r>
          </a:p>
        </p:txBody>
      </p:sp>
      <p:sp>
        <p:nvSpPr>
          <p:cNvPr id="4" name="TextBox 3">
            <a:extLst>
              <a:ext uri="{FF2B5EF4-FFF2-40B4-BE49-F238E27FC236}">
                <a16:creationId xmlns:a16="http://schemas.microsoft.com/office/drawing/2014/main" id="{6303C0C0-58FF-4184-BD16-34F963618F9C}"/>
              </a:ext>
            </a:extLst>
          </p:cNvPr>
          <p:cNvSpPr txBox="1"/>
          <p:nvPr/>
        </p:nvSpPr>
        <p:spPr>
          <a:xfrm>
            <a:off x="793772" y="1977081"/>
            <a:ext cx="4956293" cy="369332"/>
          </a:xfrm>
          <a:prstGeom prst="rect">
            <a:avLst/>
          </a:prstGeom>
          <a:noFill/>
        </p:spPr>
        <p:txBody>
          <a:bodyPr wrap="none" rtlCol="0">
            <a:spAutoFit/>
          </a:bodyPr>
          <a:lstStyle/>
          <a:p>
            <a:r>
              <a:rPr lang="en-US" b="1" dirty="0"/>
              <a:t>Unsupervised learning – Dimensionality reduction</a:t>
            </a:r>
          </a:p>
        </p:txBody>
      </p:sp>
      <p:sp>
        <p:nvSpPr>
          <p:cNvPr id="6" name="TextBox 5">
            <a:extLst>
              <a:ext uri="{FF2B5EF4-FFF2-40B4-BE49-F238E27FC236}">
                <a16:creationId xmlns:a16="http://schemas.microsoft.com/office/drawing/2014/main" id="{68C871F9-A623-B188-0E75-CFA717803B45}"/>
              </a:ext>
            </a:extLst>
          </p:cNvPr>
          <p:cNvSpPr txBox="1"/>
          <p:nvPr/>
        </p:nvSpPr>
        <p:spPr>
          <a:xfrm>
            <a:off x="7203550" y="1977081"/>
            <a:ext cx="3472297" cy="369332"/>
          </a:xfrm>
          <a:prstGeom prst="rect">
            <a:avLst/>
          </a:prstGeom>
          <a:noFill/>
        </p:spPr>
        <p:txBody>
          <a:bodyPr wrap="none" rtlCol="0">
            <a:spAutoFit/>
          </a:bodyPr>
          <a:lstStyle/>
          <a:p>
            <a:r>
              <a:rPr lang="en-US" b="1" dirty="0"/>
              <a:t>Unsupervised learning – clustering</a:t>
            </a:r>
          </a:p>
        </p:txBody>
      </p:sp>
      <p:sp>
        <p:nvSpPr>
          <p:cNvPr id="7" name="TextBox 6">
            <a:extLst>
              <a:ext uri="{FF2B5EF4-FFF2-40B4-BE49-F238E27FC236}">
                <a16:creationId xmlns:a16="http://schemas.microsoft.com/office/drawing/2014/main" id="{D3AA5A19-5F56-0279-EDEF-B82F014C99C8}"/>
              </a:ext>
            </a:extLst>
          </p:cNvPr>
          <p:cNvSpPr txBox="1"/>
          <p:nvPr/>
        </p:nvSpPr>
        <p:spPr>
          <a:xfrm>
            <a:off x="1387003" y="4326922"/>
            <a:ext cx="4963090" cy="369332"/>
          </a:xfrm>
          <a:prstGeom prst="rect">
            <a:avLst/>
          </a:prstGeom>
          <a:noFill/>
        </p:spPr>
        <p:txBody>
          <a:bodyPr wrap="none" rtlCol="0">
            <a:spAutoFit/>
          </a:bodyPr>
          <a:lstStyle/>
          <a:p>
            <a:r>
              <a:rPr lang="en-US" b="1" dirty="0"/>
              <a:t>Supervised learning – classification and regression</a:t>
            </a:r>
          </a:p>
        </p:txBody>
      </p:sp>
      <p:sp>
        <p:nvSpPr>
          <p:cNvPr id="9" name="Rounded Rectangle 8">
            <a:extLst>
              <a:ext uri="{FF2B5EF4-FFF2-40B4-BE49-F238E27FC236}">
                <a16:creationId xmlns:a16="http://schemas.microsoft.com/office/drawing/2014/main" id="{6CD580C5-55AC-EF0A-2AEB-9C69F6B0C9B4}"/>
              </a:ext>
            </a:extLst>
          </p:cNvPr>
          <p:cNvSpPr/>
          <p:nvPr/>
        </p:nvSpPr>
        <p:spPr>
          <a:xfrm>
            <a:off x="588235" y="1911369"/>
            <a:ext cx="5298732" cy="2194869"/>
          </a:xfrm>
          <a:prstGeom prst="round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33BD296-D8B8-B1E7-8CD3-37857ADC18A1}"/>
              </a:ext>
            </a:extLst>
          </p:cNvPr>
          <p:cNvSpPr/>
          <p:nvPr/>
        </p:nvSpPr>
        <p:spPr>
          <a:xfrm>
            <a:off x="6264877" y="1911369"/>
            <a:ext cx="5298732" cy="2194869"/>
          </a:xfrm>
          <a:prstGeom prst="roundRect">
            <a:avLst/>
          </a:prstGeom>
          <a:noFill/>
          <a:ln w="285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8C4D7289-BAC6-50A7-C895-D28BDBB376DD}"/>
              </a:ext>
            </a:extLst>
          </p:cNvPr>
          <p:cNvSpPr/>
          <p:nvPr/>
        </p:nvSpPr>
        <p:spPr>
          <a:xfrm>
            <a:off x="579079" y="4285649"/>
            <a:ext cx="10984530" cy="2194869"/>
          </a:xfrm>
          <a:prstGeom prst="round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CE07EFB-F98D-0325-464D-4C3D934F5207}"/>
              </a:ext>
            </a:extLst>
          </p:cNvPr>
          <p:cNvSpPr txBox="1"/>
          <p:nvPr/>
        </p:nvSpPr>
        <p:spPr>
          <a:xfrm>
            <a:off x="838200" y="2414886"/>
            <a:ext cx="49562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Linear: principal component analysis (PCA), canonical correlation analysis (CCA)</a:t>
            </a:r>
          </a:p>
          <a:p>
            <a:pPr marL="285750" indent="-285750">
              <a:buFont typeface="Arial" panose="020B0604020202020204" pitchFamily="34" charset="0"/>
              <a:buChar char="•"/>
            </a:pPr>
            <a:r>
              <a:rPr lang="en-US" sz="1600" dirty="0"/>
              <a:t>Nonlinear: Autoencoders, factor analysis</a:t>
            </a:r>
          </a:p>
          <a:p>
            <a:pPr marL="285750" indent="-285750">
              <a:buFont typeface="Arial" panose="020B0604020202020204" pitchFamily="34" charset="0"/>
              <a:buChar char="•"/>
            </a:pPr>
            <a:r>
              <a:rPr lang="en-US" sz="1600" dirty="0">
                <a:solidFill>
                  <a:schemeClr val="accent6"/>
                </a:solidFill>
              </a:rPr>
              <a:t>Nonlinear and probabilistic: Generative methods such as variational autoencoders (VAEs) or generative adversarial networks (GANs)</a:t>
            </a:r>
          </a:p>
        </p:txBody>
      </p:sp>
      <p:sp>
        <p:nvSpPr>
          <p:cNvPr id="3" name="TextBox 2">
            <a:extLst>
              <a:ext uri="{FF2B5EF4-FFF2-40B4-BE49-F238E27FC236}">
                <a16:creationId xmlns:a16="http://schemas.microsoft.com/office/drawing/2014/main" id="{DABD79CC-2955-DFBD-25A6-60FB1E706A08}"/>
              </a:ext>
            </a:extLst>
          </p:cNvPr>
          <p:cNvSpPr txBox="1"/>
          <p:nvPr/>
        </p:nvSpPr>
        <p:spPr>
          <a:xfrm>
            <a:off x="6607317" y="2548559"/>
            <a:ext cx="4956292"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K-means clustering, hierarchical clustering</a:t>
            </a:r>
          </a:p>
          <a:p>
            <a:pPr marL="285750" indent="-285750">
              <a:buFont typeface="Arial" panose="020B0604020202020204" pitchFamily="34" charset="0"/>
              <a:buChar char="•"/>
            </a:pPr>
            <a:r>
              <a:rPr lang="en-US" sz="1600" dirty="0"/>
              <a:t>Hidden Markov Models (HMMs) to incorporate temporal information</a:t>
            </a:r>
          </a:p>
          <a:p>
            <a:pPr marL="285750" indent="-285750">
              <a:buFont typeface="Arial" panose="020B0604020202020204" pitchFamily="34" charset="0"/>
              <a:buChar char="•"/>
            </a:pPr>
            <a:r>
              <a:rPr lang="en-US" sz="1600" dirty="0"/>
              <a:t>Gaussian mixture models for probabilistic clustering</a:t>
            </a:r>
          </a:p>
        </p:txBody>
      </p:sp>
      <p:sp>
        <p:nvSpPr>
          <p:cNvPr id="16" name="TextBox 15">
            <a:extLst>
              <a:ext uri="{FF2B5EF4-FFF2-40B4-BE49-F238E27FC236}">
                <a16:creationId xmlns:a16="http://schemas.microsoft.com/office/drawing/2014/main" id="{0277E35B-24A9-BF2E-7572-58CC6517DF13}"/>
              </a:ext>
            </a:extLst>
          </p:cNvPr>
          <p:cNvSpPr txBox="1"/>
          <p:nvPr/>
        </p:nvSpPr>
        <p:spPr>
          <a:xfrm>
            <a:off x="838200" y="4875665"/>
            <a:ext cx="1013460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Support Vector Machines</a:t>
            </a:r>
          </a:p>
          <a:p>
            <a:pPr marL="285750" indent="-285750">
              <a:buFont typeface="Arial" panose="020B0604020202020204" pitchFamily="34" charset="0"/>
              <a:buChar char="•"/>
            </a:pPr>
            <a:r>
              <a:rPr lang="en-US" sz="1600" dirty="0"/>
              <a:t>Decision Trees (Random Forests, </a:t>
            </a:r>
            <a:r>
              <a:rPr lang="en-US" sz="1600" dirty="0" err="1"/>
              <a:t>XGBoost</a:t>
            </a:r>
            <a:r>
              <a:rPr lang="en-US" sz="1600" dirty="0"/>
              <a:t>)</a:t>
            </a:r>
          </a:p>
          <a:p>
            <a:pPr marL="285750" indent="-285750">
              <a:buFont typeface="Arial" panose="020B0604020202020204" pitchFamily="34" charset="0"/>
              <a:buChar char="•"/>
            </a:pPr>
            <a:r>
              <a:rPr lang="en-US" sz="1600" dirty="0"/>
              <a:t>Neural networks (Multilayer Perceptron)</a:t>
            </a:r>
          </a:p>
          <a:p>
            <a:pPr marL="285750" indent="-285750">
              <a:buFont typeface="Arial" panose="020B0604020202020204" pitchFamily="34" charset="0"/>
              <a:buChar char="•"/>
            </a:pPr>
            <a:r>
              <a:rPr lang="en-US" sz="1600" dirty="0">
                <a:solidFill>
                  <a:schemeClr val="accent6"/>
                </a:solidFill>
              </a:rPr>
              <a:t>Convolutional Neural Networks (CNN) for image analysis</a:t>
            </a:r>
          </a:p>
          <a:p>
            <a:pPr marL="285750" indent="-285750">
              <a:buFont typeface="Arial" panose="020B0604020202020204" pitchFamily="34" charset="0"/>
              <a:buChar char="•"/>
            </a:pPr>
            <a:r>
              <a:rPr lang="en-US" sz="1600" dirty="0">
                <a:solidFill>
                  <a:schemeClr val="accent6"/>
                </a:solidFill>
              </a:rPr>
              <a:t>Recurrent Neural Networks (RNNs), Long Short-Term Memory (LSTM), Transformer architectures to  </a:t>
            </a:r>
          </a:p>
        </p:txBody>
      </p:sp>
    </p:spTree>
    <p:extLst>
      <p:ext uri="{BB962C8B-B14F-4D97-AF65-F5344CB8AC3E}">
        <p14:creationId xmlns:p14="http://schemas.microsoft.com/office/powerpoint/2010/main" val="223066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362520" y="122760"/>
            <a:ext cx="1146600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rgbClr val="000000"/>
                </a:solidFill>
                <a:latin typeface="Calibri Light"/>
                <a:ea typeface="DejaVu Sans"/>
              </a:rPr>
              <a:t>Application of machine learning in climate science</a:t>
            </a:r>
            <a:endParaRPr lang="en-GB" sz="4400" b="0" strike="noStrike" spc="-1" dirty="0">
              <a:latin typeface="Arial"/>
            </a:endParaRPr>
          </a:p>
        </p:txBody>
      </p:sp>
      <p:grpSp>
        <p:nvGrpSpPr>
          <p:cNvPr id="2" name="Group 1">
            <a:extLst>
              <a:ext uri="{FF2B5EF4-FFF2-40B4-BE49-F238E27FC236}">
                <a16:creationId xmlns:a16="http://schemas.microsoft.com/office/drawing/2014/main" id="{650C0148-D3D3-38F3-8F9F-6D938EE43FA6}"/>
              </a:ext>
            </a:extLst>
          </p:cNvPr>
          <p:cNvGrpSpPr/>
          <p:nvPr/>
        </p:nvGrpSpPr>
        <p:grpSpPr>
          <a:xfrm>
            <a:off x="206056" y="2540163"/>
            <a:ext cx="11787180" cy="1625780"/>
            <a:chOff x="206056" y="1397156"/>
            <a:chExt cx="11787180" cy="1625780"/>
          </a:xfrm>
        </p:grpSpPr>
        <p:sp>
          <p:nvSpPr>
            <p:cNvPr id="4" name="TextBox 3">
              <a:extLst>
                <a:ext uri="{FF2B5EF4-FFF2-40B4-BE49-F238E27FC236}">
                  <a16:creationId xmlns:a16="http://schemas.microsoft.com/office/drawing/2014/main" id="{9003E8FF-623A-0C7C-9CBA-C069D73DF949}"/>
                </a:ext>
              </a:extLst>
            </p:cNvPr>
            <p:cNvSpPr txBox="1"/>
            <p:nvPr/>
          </p:nvSpPr>
          <p:spPr>
            <a:xfrm>
              <a:off x="206056" y="1938356"/>
              <a:ext cx="1952944" cy="1084580"/>
            </a:xfrm>
            <a:prstGeom prst="rect">
              <a:avLst/>
            </a:prstGeom>
            <a:solidFill>
              <a:schemeClr val="accent1"/>
            </a:solidFill>
            <a:ln>
              <a:solidFill>
                <a:schemeClr val="accent1"/>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Observations</a:t>
              </a:r>
            </a:p>
          </p:txBody>
        </p:sp>
        <p:sp>
          <p:nvSpPr>
            <p:cNvPr id="5" name="TextBox 4">
              <a:extLst>
                <a:ext uri="{FF2B5EF4-FFF2-40B4-BE49-F238E27FC236}">
                  <a16:creationId xmlns:a16="http://schemas.microsoft.com/office/drawing/2014/main" id="{F8D7308F-426F-E553-778E-5A608EA76D22}"/>
                </a:ext>
              </a:extLst>
            </p:cNvPr>
            <p:cNvSpPr txBox="1"/>
            <p:nvPr/>
          </p:nvSpPr>
          <p:spPr>
            <a:xfrm>
              <a:off x="4943156" y="1937085"/>
              <a:ext cx="2791144" cy="474980"/>
            </a:xfrm>
            <a:prstGeom prst="rect">
              <a:avLst/>
            </a:prstGeom>
            <a:solidFill>
              <a:schemeClr val="accent5"/>
            </a:solidFill>
            <a:ln>
              <a:solidFill>
                <a:schemeClr val="accent5"/>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Weather / S2S Forecast</a:t>
              </a:r>
            </a:p>
          </p:txBody>
        </p:sp>
        <p:sp>
          <p:nvSpPr>
            <p:cNvPr id="6" name="TextBox 5">
              <a:extLst>
                <a:ext uri="{FF2B5EF4-FFF2-40B4-BE49-F238E27FC236}">
                  <a16:creationId xmlns:a16="http://schemas.microsoft.com/office/drawing/2014/main" id="{3CA04C4B-4C72-0296-BBE9-9FB9403F7315}"/>
                </a:ext>
              </a:extLst>
            </p:cNvPr>
            <p:cNvSpPr txBox="1"/>
            <p:nvPr/>
          </p:nvSpPr>
          <p:spPr>
            <a:xfrm>
              <a:off x="2496978" y="1937085"/>
              <a:ext cx="2108200" cy="474980"/>
            </a:xfrm>
            <a:prstGeom prst="rect">
              <a:avLst/>
            </a:prstGeom>
            <a:solidFill>
              <a:schemeClr val="accent2"/>
            </a:solidFill>
            <a:ln>
              <a:solidFill>
                <a:schemeClr val="accent2"/>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Data assimilation</a:t>
              </a:r>
            </a:p>
          </p:txBody>
        </p:sp>
        <p:sp>
          <p:nvSpPr>
            <p:cNvPr id="7" name="TextBox 6">
              <a:extLst>
                <a:ext uri="{FF2B5EF4-FFF2-40B4-BE49-F238E27FC236}">
                  <a16:creationId xmlns:a16="http://schemas.microsoft.com/office/drawing/2014/main" id="{42280303-8F47-8BD4-BA9A-1F6C0D3316B9}"/>
                </a:ext>
              </a:extLst>
            </p:cNvPr>
            <p:cNvSpPr txBox="1"/>
            <p:nvPr/>
          </p:nvSpPr>
          <p:spPr>
            <a:xfrm>
              <a:off x="2496978" y="2546687"/>
              <a:ext cx="2108200" cy="474980"/>
            </a:xfrm>
            <a:prstGeom prst="rect">
              <a:avLst/>
            </a:prstGeom>
            <a:solidFill>
              <a:schemeClr val="accent2"/>
            </a:solidFill>
            <a:ln>
              <a:solidFill>
                <a:schemeClr val="accent2"/>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Reanalysis</a:t>
              </a:r>
            </a:p>
          </p:txBody>
        </p:sp>
        <p:sp>
          <p:nvSpPr>
            <p:cNvPr id="8" name="TextBox 7">
              <a:extLst>
                <a:ext uri="{FF2B5EF4-FFF2-40B4-BE49-F238E27FC236}">
                  <a16:creationId xmlns:a16="http://schemas.microsoft.com/office/drawing/2014/main" id="{3C100CB7-1F1C-F982-C391-A77FCFEACFBE}"/>
                </a:ext>
              </a:extLst>
            </p:cNvPr>
            <p:cNvSpPr txBox="1"/>
            <p:nvPr/>
          </p:nvSpPr>
          <p:spPr>
            <a:xfrm>
              <a:off x="4943156" y="2546687"/>
              <a:ext cx="2791144" cy="474980"/>
            </a:xfrm>
            <a:prstGeom prst="rect">
              <a:avLst/>
            </a:prstGeom>
            <a:solidFill>
              <a:schemeClr val="accent5"/>
            </a:solidFill>
            <a:ln>
              <a:solidFill>
                <a:schemeClr val="accent5"/>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Climate models</a:t>
              </a:r>
            </a:p>
          </p:txBody>
        </p:sp>
        <p:sp>
          <p:nvSpPr>
            <p:cNvPr id="9" name="TextBox 8">
              <a:extLst>
                <a:ext uri="{FF2B5EF4-FFF2-40B4-BE49-F238E27FC236}">
                  <a16:creationId xmlns:a16="http://schemas.microsoft.com/office/drawing/2014/main" id="{A5E77796-6B9A-2834-CBEE-4010C84A9EF4}"/>
                </a:ext>
              </a:extLst>
            </p:cNvPr>
            <p:cNvSpPr txBox="1"/>
            <p:nvPr/>
          </p:nvSpPr>
          <p:spPr>
            <a:xfrm>
              <a:off x="8072278" y="1938356"/>
              <a:ext cx="1908646" cy="1084580"/>
            </a:xfrm>
            <a:prstGeom prst="rect">
              <a:avLst/>
            </a:prstGeom>
            <a:solidFill>
              <a:srgbClr val="FFC000"/>
            </a:solidFill>
            <a:ln>
              <a:solidFill>
                <a:srgbClr val="FFC000"/>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Post-processing</a:t>
              </a:r>
            </a:p>
          </p:txBody>
        </p:sp>
        <p:sp>
          <p:nvSpPr>
            <p:cNvPr id="10" name="TextBox 9">
              <a:extLst>
                <a:ext uri="{FF2B5EF4-FFF2-40B4-BE49-F238E27FC236}">
                  <a16:creationId xmlns:a16="http://schemas.microsoft.com/office/drawing/2014/main" id="{3D6F4C36-3117-1C86-84E3-685180DA6430}"/>
                </a:ext>
              </a:extLst>
            </p:cNvPr>
            <p:cNvSpPr txBox="1"/>
            <p:nvPr/>
          </p:nvSpPr>
          <p:spPr>
            <a:xfrm>
              <a:off x="10318902" y="1938356"/>
              <a:ext cx="1674334" cy="1084580"/>
            </a:xfrm>
            <a:prstGeom prst="rect">
              <a:avLst/>
            </a:prstGeom>
            <a:solidFill>
              <a:schemeClr val="accent3"/>
            </a:solidFill>
            <a:ln>
              <a:solidFill>
                <a:schemeClr val="accent3"/>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Impact modelling</a:t>
              </a:r>
            </a:p>
          </p:txBody>
        </p:sp>
        <p:sp>
          <p:nvSpPr>
            <p:cNvPr id="11" name="TextBox 10">
              <a:extLst>
                <a:ext uri="{FF2B5EF4-FFF2-40B4-BE49-F238E27FC236}">
                  <a16:creationId xmlns:a16="http://schemas.microsoft.com/office/drawing/2014/main" id="{AF707CDA-E02E-8E39-3FBE-9CFA417CE833}"/>
                </a:ext>
              </a:extLst>
            </p:cNvPr>
            <p:cNvSpPr txBox="1"/>
            <p:nvPr/>
          </p:nvSpPr>
          <p:spPr>
            <a:xfrm>
              <a:off x="2998169" y="1397156"/>
              <a:ext cx="622010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High-performance computing and data processing infrastructure</a:t>
              </a:r>
            </a:p>
          </p:txBody>
        </p:sp>
        <p:cxnSp>
          <p:nvCxnSpPr>
            <p:cNvPr id="13" name="Straight Arrow Connector 12">
              <a:extLst>
                <a:ext uri="{FF2B5EF4-FFF2-40B4-BE49-F238E27FC236}">
                  <a16:creationId xmlns:a16="http://schemas.microsoft.com/office/drawing/2014/main" id="{49B2D5EE-F2EC-CD39-0480-4840EC706883}"/>
                </a:ext>
              </a:extLst>
            </p:cNvPr>
            <p:cNvCxnSpPr>
              <a:cxnSpLocks/>
            </p:cNvCxnSpPr>
            <p:nvPr/>
          </p:nvCxnSpPr>
          <p:spPr>
            <a:xfrm flipV="1">
              <a:off x="9205570" y="1587500"/>
              <a:ext cx="2622950" cy="70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190476-A72A-84F0-E071-B544A6014F38}"/>
                </a:ext>
              </a:extLst>
            </p:cNvPr>
            <p:cNvCxnSpPr>
              <a:cxnSpLocks/>
            </p:cNvCxnSpPr>
            <p:nvPr/>
          </p:nvCxnSpPr>
          <p:spPr>
            <a:xfrm flipH="1">
              <a:off x="206056" y="1581822"/>
              <a:ext cx="266896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B2103C91-2259-D3E2-D390-24D9D9004F3E}"/>
              </a:ext>
            </a:extLst>
          </p:cNvPr>
          <p:cNvSpPr txBox="1"/>
          <p:nvPr/>
        </p:nvSpPr>
        <p:spPr>
          <a:xfrm>
            <a:off x="9847769" y="6427463"/>
            <a:ext cx="2344231"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Adapted from ECMWF MOOC</a:t>
            </a:r>
          </a:p>
        </p:txBody>
      </p:sp>
    </p:spTree>
    <p:extLst>
      <p:ext uri="{BB962C8B-B14F-4D97-AF65-F5344CB8AC3E}">
        <p14:creationId xmlns:p14="http://schemas.microsoft.com/office/powerpoint/2010/main" val="2349426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362520" y="122760"/>
            <a:ext cx="1146600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rgbClr val="000000"/>
                </a:solidFill>
                <a:latin typeface="Calibri Light"/>
                <a:ea typeface="DejaVu Sans"/>
              </a:rPr>
              <a:t>Application of machine learning in climate science</a:t>
            </a:r>
            <a:endParaRPr lang="en-GB" sz="4400" b="0" strike="noStrike" spc="-1" dirty="0">
              <a:latin typeface="Arial"/>
            </a:endParaRPr>
          </a:p>
        </p:txBody>
      </p:sp>
      <p:grpSp>
        <p:nvGrpSpPr>
          <p:cNvPr id="2" name="Group 1">
            <a:extLst>
              <a:ext uri="{FF2B5EF4-FFF2-40B4-BE49-F238E27FC236}">
                <a16:creationId xmlns:a16="http://schemas.microsoft.com/office/drawing/2014/main" id="{650C0148-D3D3-38F3-8F9F-6D938EE43FA6}"/>
              </a:ext>
            </a:extLst>
          </p:cNvPr>
          <p:cNvGrpSpPr/>
          <p:nvPr/>
        </p:nvGrpSpPr>
        <p:grpSpPr>
          <a:xfrm>
            <a:off x="206056" y="2540163"/>
            <a:ext cx="11787180" cy="1625780"/>
            <a:chOff x="206056" y="1397156"/>
            <a:chExt cx="11787180" cy="1625780"/>
          </a:xfrm>
        </p:grpSpPr>
        <p:sp>
          <p:nvSpPr>
            <p:cNvPr id="4" name="TextBox 3">
              <a:extLst>
                <a:ext uri="{FF2B5EF4-FFF2-40B4-BE49-F238E27FC236}">
                  <a16:creationId xmlns:a16="http://schemas.microsoft.com/office/drawing/2014/main" id="{9003E8FF-623A-0C7C-9CBA-C069D73DF949}"/>
                </a:ext>
              </a:extLst>
            </p:cNvPr>
            <p:cNvSpPr txBox="1"/>
            <p:nvPr/>
          </p:nvSpPr>
          <p:spPr>
            <a:xfrm>
              <a:off x="206056" y="1938356"/>
              <a:ext cx="1952944" cy="1084580"/>
            </a:xfrm>
            <a:prstGeom prst="rect">
              <a:avLst/>
            </a:prstGeom>
            <a:solidFill>
              <a:schemeClr val="accent1"/>
            </a:solidFill>
            <a:ln>
              <a:solidFill>
                <a:schemeClr val="accent1"/>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Observations</a:t>
              </a:r>
            </a:p>
          </p:txBody>
        </p:sp>
        <p:sp>
          <p:nvSpPr>
            <p:cNvPr id="5" name="TextBox 4">
              <a:extLst>
                <a:ext uri="{FF2B5EF4-FFF2-40B4-BE49-F238E27FC236}">
                  <a16:creationId xmlns:a16="http://schemas.microsoft.com/office/drawing/2014/main" id="{F8D7308F-426F-E553-778E-5A608EA76D22}"/>
                </a:ext>
              </a:extLst>
            </p:cNvPr>
            <p:cNvSpPr txBox="1"/>
            <p:nvPr/>
          </p:nvSpPr>
          <p:spPr>
            <a:xfrm>
              <a:off x="4943156" y="1937085"/>
              <a:ext cx="2791144" cy="474980"/>
            </a:xfrm>
            <a:prstGeom prst="rect">
              <a:avLst/>
            </a:prstGeom>
            <a:solidFill>
              <a:schemeClr val="accent5"/>
            </a:solidFill>
            <a:ln>
              <a:solidFill>
                <a:schemeClr val="accent5"/>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Weather / S2S Forecast</a:t>
              </a:r>
            </a:p>
          </p:txBody>
        </p:sp>
        <p:sp>
          <p:nvSpPr>
            <p:cNvPr id="6" name="TextBox 5">
              <a:extLst>
                <a:ext uri="{FF2B5EF4-FFF2-40B4-BE49-F238E27FC236}">
                  <a16:creationId xmlns:a16="http://schemas.microsoft.com/office/drawing/2014/main" id="{3CA04C4B-4C72-0296-BBE9-9FB9403F7315}"/>
                </a:ext>
              </a:extLst>
            </p:cNvPr>
            <p:cNvSpPr txBox="1"/>
            <p:nvPr/>
          </p:nvSpPr>
          <p:spPr>
            <a:xfrm>
              <a:off x="2496978" y="1937085"/>
              <a:ext cx="2108200" cy="474980"/>
            </a:xfrm>
            <a:prstGeom prst="rect">
              <a:avLst/>
            </a:prstGeom>
            <a:solidFill>
              <a:schemeClr val="accent2"/>
            </a:solidFill>
            <a:ln>
              <a:solidFill>
                <a:schemeClr val="accent2"/>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Data assimilation</a:t>
              </a:r>
            </a:p>
          </p:txBody>
        </p:sp>
        <p:sp>
          <p:nvSpPr>
            <p:cNvPr id="7" name="TextBox 6">
              <a:extLst>
                <a:ext uri="{FF2B5EF4-FFF2-40B4-BE49-F238E27FC236}">
                  <a16:creationId xmlns:a16="http://schemas.microsoft.com/office/drawing/2014/main" id="{42280303-8F47-8BD4-BA9A-1F6C0D3316B9}"/>
                </a:ext>
              </a:extLst>
            </p:cNvPr>
            <p:cNvSpPr txBox="1"/>
            <p:nvPr/>
          </p:nvSpPr>
          <p:spPr>
            <a:xfrm>
              <a:off x="2496978" y="2546687"/>
              <a:ext cx="2108200" cy="474980"/>
            </a:xfrm>
            <a:prstGeom prst="rect">
              <a:avLst/>
            </a:prstGeom>
            <a:solidFill>
              <a:schemeClr val="accent2"/>
            </a:solidFill>
            <a:ln>
              <a:solidFill>
                <a:schemeClr val="accent2"/>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Reanalysis</a:t>
              </a:r>
            </a:p>
          </p:txBody>
        </p:sp>
        <p:sp>
          <p:nvSpPr>
            <p:cNvPr id="8" name="TextBox 7">
              <a:extLst>
                <a:ext uri="{FF2B5EF4-FFF2-40B4-BE49-F238E27FC236}">
                  <a16:creationId xmlns:a16="http://schemas.microsoft.com/office/drawing/2014/main" id="{3C100CB7-1F1C-F982-C391-A77FCFEACFBE}"/>
                </a:ext>
              </a:extLst>
            </p:cNvPr>
            <p:cNvSpPr txBox="1"/>
            <p:nvPr/>
          </p:nvSpPr>
          <p:spPr>
            <a:xfrm>
              <a:off x="4943156" y="2546687"/>
              <a:ext cx="2791144" cy="474980"/>
            </a:xfrm>
            <a:prstGeom prst="rect">
              <a:avLst/>
            </a:prstGeom>
            <a:solidFill>
              <a:schemeClr val="accent5"/>
            </a:solidFill>
            <a:ln>
              <a:solidFill>
                <a:schemeClr val="accent5"/>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Climate models</a:t>
              </a:r>
            </a:p>
          </p:txBody>
        </p:sp>
        <p:sp>
          <p:nvSpPr>
            <p:cNvPr id="9" name="TextBox 8">
              <a:extLst>
                <a:ext uri="{FF2B5EF4-FFF2-40B4-BE49-F238E27FC236}">
                  <a16:creationId xmlns:a16="http://schemas.microsoft.com/office/drawing/2014/main" id="{A5E77796-6B9A-2834-CBEE-4010C84A9EF4}"/>
                </a:ext>
              </a:extLst>
            </p:cNvPr>
            <p:cNvSpPr txBox="1"/>
            <p:nvPr/>
          </p:nvSpPr>
          <p:spPr>
            <a:xfrm>
              <a:off x="8072278" y="1938356"/>
              <a:ext cx="1908646" cy="1084580"/>
            </a:xfrm>
            <a:prstGeom prst="rect">
              <a:avLst/>
            </a:prstGeom>
            <a:solidFill>
              <a:srgbClr val="FFC000"/>
            </a:solidFill>
            <a:ln>
              <a:solidFill>
                <a:srgbClr val="FFC000"/>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Post-processing</a:t>
              </a:r>
            </a:p>
          </p:txBody>
        </p:sp>
        <p:sp>
          <p:nvSpPr>
            <p:cNvPr id="10" name="TextBox 9">
              <a:extLst>
                <a:ext uri="{FF2B5EF4-FFF2-40B4-BE49-F238E27FC236}">
                  <a16:creationId xmlns:a16="http://schemas.microsoft.com/office/drawing/2014/main" id="{3D6F4C36-3117-1C86-84E3-685180DA6430}"/>
                </a:ext>
              </a:extLst>
            </p:cNvPr>
            <p:cNvSpPr txBox="1"/>
            <p:nvPr/>
          </p:nvSpPr>
          <p:spPr>
            <a:xfrm>
              <a:off x="10318902" y="1938356"/>
              <a:ext cx="1674334" cy="1084580"/>
            </a:xfrm>
            <a:prstGeom prst="rect">
              <a:avLst/>
            </a:prstGeom>
            <a:solidFill>
              <a:schemeClr val="accent3"/>
            </a:solidFill>
            <a:ln>
              <a:solidFill>
                <a:schemeClr val="accent3"/>
              </a:solidFill>
            </a:ln>
          </p:spPr>
          <p:txBody>
            <a:bodyPr wrap="square" rtlCol="0" anchor="ctr">
              <a:noAutofit/>
            </a:bodyPr>
            <a:lstStyle/>
            <a:p>
              <a:pPr algn="ctr"/>
              <a:r>
                <a:rPr lang="en-US" sz="2000" dirty="0">
                  <a:solidFill>
                    <a:schemeClr val="bg1"/>
                  </a:solidFill>
                  <a:latin typeface="Calibri" panose="020F0502020204030204" pitchFamily="34" charset="0"/>
                  <a:cs typeface="Calibri" panose="020F0502020204030204" pitchFamily="34" charset="0"/>
                </a:rPr>
                <a:t>Impact modelling</a:t>
              </a:r>
            </a:p>
          </p:txBody>
        </p:sp>
        <p:sp>
          <p:nvSpPr>
            <p:cNvPr id="11" name="TextBox 10">
              <a:extLst>
                <a:ext uri="{FF2B5EF4-FFF2-40B4-BE49-F238E27FC236}">
                  <a16:creationId xmlns:a16="http://schemas.microsoft.com/office/drawing/2014/main" id="{AF707CDA-E02E-8E39-3FBE-9CFA417CE833}"/>
                </a:ext>
              </a:extLst>
            </p:cNvPr>
            <p:cNvSpPr txBox="1"/>
            <p:nvPr/>
          </p:nvSpPr>
          <p:spPr>
            <a:xfrm>
              <a:off x="2998169" y="1397156"/>
              <a:ext cx="622010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High-performance computing and data processing infrastructure</a:t>
              </a:r>
            </a:p>
          </p:txBody>
        </p:sp>
        <p:cxnSp>
          <p:nvCxnSpPr>
            <p:cNvPr id="13" name="Straight Arrow Connector 12">
              <a:extLst>
                <a:ext uri="{FF2B5EF4-FFF2-40B4-BE49-F238E27FC236}">
                  <a16:creationId xmlns:a16="http://schemas.microsoft.com/office/drawing/2014/main" id="{49B2D5EE-F2EC-CD39-0480-4840EC706883}"/>
                </a:ext>
              </a:extLst>
            </p:cNvPr>
            <p:cNvCxnSpPr>
              <a:cxnSpLocks/>
            </p:cNvCxnSpPr>
            <p:nvPr/>
          </p:nvCxnSpPr>
          <p:spPr>
            <a:xfrm flipV="1">
              <a:off x="9205570" y="1587500"/>
              <a:ext cx="2622950" cy="7022"/>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190476-A72A-84F0-E071-B544A6014F38}"/>
                </a:ext>
              </a:extLst>
            </p:cNvPr>
            <p:cNvCxnSpPr>
              <a:cxnSpLocks/>
            </p:cNvCxnSpPr>
            <p:nvPr/>
          </p:nvCxnSpPr>
          <p:spPr>
            <a:xfrm flipH="1">
              <a:off x="206056" y="1581822"/>
              <a:ext cx="266896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B2103C91-2259-D3E2-D390-24D9D9004F3E}"/>
              </a:ext>
            </a:extLst>
          </p:cNvPr>
          <p:cNvSpPr txBox="1"/>
          <p:nvPr/>
        </p:nvSpPr>
        <p:spPr>
          <a:xfrm>
            <a:off x="9847769" y="6427463"/>
            <a:ext cx="2344231"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Adapted from ECMWF MOOC</a:t>
            </a:r>
          </a:p>
        </p:txBody>
      </p:sp>
      <p:sp>
        <p:nvSpPr>
          <p:cNvPr id="3" name="TextBox 2">
            <a:extLst>
              <a:ext uri="{FF2B5EF4-FFF2-40B4-BE49-F238E27FC236}">
                <a16:creationId xmlns:a16="http://schemas.microsoft.com/office/drawing/2014/main" id="{E4A17B87-5913-259B-F1B9-3CFA53B01978}"/>
              </a:ext>
            </a:extLst>
          </p:cNvPr>
          <p:cNvSpPr txBox="1"/>
          <p:nvPr/>
        </p:nvSpPr>
        <p:spPr>
          <a:xfrm>
            <a:off x="440786" y="4780191"/>
            <a:ext cx="2199503" cy="1477328"/>
          </a:xfrm>
          <a:prstGeom prst="rect">
            <a:avLst/>
          </a:prstGeom>
          <a:noFill/>
        </p:spPr>
        <p:txBody>
          <a:bodyPr wrap="square" rtlCol="0">
            <a:spAutoFit/>
          </a:bodyPr>
          <a:lstStyle/>
          <a:p>
            <a:r>
              <a:rPr lang="en-US" dirty="0"/>
              <a:t>Process satellite observations through land cover classification </a:t>
            </a:r>
            <a:r>
              <a:rPr lang="en-US" i="1" dirty="0"/>
              <a:t>(Talukdar et al 2020)</a:t>
            </a:r>
          </a:p>
        </p:txBody>
      </p:sp>
      <p:cxnSp>
        <p:nvCxnSpPr>
          <p:cNvPr id="15" name="Straight Connector 14">
            <a:extLst>
              <a:ext uri="{FF2B5EF4-FFF2-40B4-BE49-F238E27FC236}">
                <a16:creationId xmlns:a16="http://schemas.microsoft.com/office/drawing/2014/main" id="{8D730907-2FA0-1FF8-5A47-051DE22AABF5}"/>
              </a:ext>
            </a:extLst>
          </p:cNvPr>
          <p:cNvCxnSpPr>
            <a:endCxn id="3" idx="0"/>
          </p:cNvCxnSpPr>
          <p:nvPr/>
        </p:nvCxnSpPr>
        <p:spPr>
          <a:xfrm>
            <a:off x="1408670" y="4300151"/>
            <a:ext cx="131868" cy="480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230EB3-A31C-E02A-9585-E79D586B99F6}"/>
              </a:ext>
            </a:extLst>
          </p:cNvPr>
          <p:cNvSpPr txBox="1"/>
          <p:nvPr/>
        </p:nvSpPr>
        <p:spPr>
          <a:xfrm>
            <a:off x="8855546" y="1302131"/>
            <a:ext cx="3130398" cy="1200329"/>
          </a:xfrm>
          <a:prstGeom prst="rect">
            <a:avLst/>
          </a:prstGeom>
          <a:noFill/>
        </p:spPr>
        <p:txBody>
          <a:bodyPr wrap="square" rtlCol="0">
            <a:spAutoFit/>
          </a:bodyPr>
          <a:lstStyle/>
          <a:p>
            <a:r>
              <a:rPr lang="en-US" dirty="0"/>
              <a:t>Calibrating dynamical forecasts using machine learning for improved sub-seasonal forecasts </a:t>
            </a:r>
            <a:r>
              <a:rPr lang="en-US" i="1" dirty="0"/>
              <a:t>(</a:t>
            </a:r>
            <a:r>
              <a:rPr lang="en-US" i="1" dirty="0" err="1"/>
              <a:t>Vitart</a:t>
            </a:r>
            <a:r>
              <a:rPr lang="en-US" i="1" dirty="0"/>
              <a:t> et al 2022)</a:t>
            </a:r>
          </a:p>
        </p:txBody>
      </p:sp>
      <p:sp>
        <p:nvSpPr>
          <p:cNvPr id="18" name="TextBox 17">
            <a:extLst>
              <a:ext uri="{FF2B5EF4-FFF2-40B4-BE49-F238E27FC236}">
                <a16:creationId xmlns:a16="http://schemas.microsoft.com/office/drawing/2014/main" id="{749019A9-85C8-1720-3851-5AB4C68AA6D4}"/>
              </a:ext>
            </a:extLst>
          </p:cNvPr>
          <p:cNvSpPr txBox="1"/>
          <p:nvPr/>
        </p:nvSpPr>
        <p:spPr>
          <a:xfrm>
            <a:off x="9980924" y="4780191"/>
            <a:ext cx="1811268" cy="1477328"/>
          </a:xfrm>
          <a:prstGeom prst="rect">
            <a:avLst/>
          </a:prstGeom>
          <a:noFill/>
        </p:spPr>
        <p:txBody>
          <a:bodyPr wrap="square" rtlCol="0">
            <a:spAutoFit/>
          </a:bodyPr>
          <a:lstStyle/>
          <a:p>
            <a:r>
              <a:rPr lang="en-US" dirty="0"/>
              <a:t>(Hybrid) machine learning for crop modelling </a:t>
            </a:r>
            <a:r>
              <a:rPr lang="en-US" i="1" dirty="0"/>
              <a:t>(</a:t>
            </a:r>
            <a:r>
              <a:rPr lang="en-US" i="1" dirty="0" err="1"/>
              <a:t>Shahhosseini</a:t>
            </a:r>
            <a:r>
              <a:rPr lang="en-US" i="1" dirty="0"/>
              <a:t> et al 2021)</a:t>
            </a:r>
          </a:p>
        </p:txBody>
      </p:sp>
      <p:sp>
        <p:nvSpPr>
          <p:cNvPr id="19" name="TextBox 18">
            <a:extLst>
              <a:ext uri="{FF2B5EF4-FFF2-40B4-BE49-F238E27FC236}">
                <a16:creationId xmlns:a16="http://schemas.microsoft.com/office/drawing/2014/main" id="{E7B64EEA-A772-4299-D989-73B9F93935AC}"/>
              </a:ext>
            </a:extLst>
          </p:cNvPr>
          <p:cNvSpPr txBox="1"/>
          <p:nvPr/>
        </p:nvSpPr>
        <p:spPr>
          <a:xfrm>
            <a:off x="3753053" y="4780191"/>
            <a:ext cx="2108200" cy="1200329"/>
          </a:xfrm>
          <a:prstGeom prst="rect">
            <a:avLst/>
          </a:prstGeom>
          <a:noFill/>
        </p:spPr>
        <p:txBody>
          <a:bodyPr wrap="square" rtlCol="0">
            <a:spAutoFit/>
          </a:bodyPr>
          <a:lstStyle/>
          <a:p>
            <a:r>
              <a:rPr lang="en-US" dirty="0"/>
              <a:t>Downscaling climate models using machine learning </a:t>
            </a:r>
            <a:r>
              <a:rPr lang="en-US" i="1" dirty="0"/>
              <a:t>(Harris et al. 2022)</a:t>
            </a:r>
          </a:p>
        </p:txBody>
      </p:sp>
      <p:sp>
        <p:nvSpPr>
          <p:cNvPr id="20" name="TextBox 19">
            <a:extLst>
              <a:ext uri="{FF2B5EF4-FFF2-40B4-BE49-F238E27FC236}">
                <a16:creationId xmlns:a16="http://schemas.microsoft.com/office/drawing/2014/main" id="{3E334509-B056-7E1C-65C9-0A202D878B3C}"/>
              </a:ext>
            </a:extLst>
          </p:cNvPr>
          <p:cNvSpPr txBox="1"/>
          <p:nvPr/>
        </p:nvSpPr>
        <p:spPr>
          <a:xfrm>
            <a:off x="6656043" y="4780191"/>
            <a:ext cx="2199503" cy="1200329"/>
          </a:xfrm>
          <a:prstGeom prst="rect">
            <a:avLst/>
          </a:prstGeom>
          <a:noFill/>
        </p:spPr>
        <p:txBody>
          <a:bodyPr wrap="square" rtlCol="0">
            <a:spAutoFit/>
          </a:bodyPr>
          <a:lstStyle/>
          <a:p>
            <a:r>
              <a:rPr lang="en-US" dirty="0"/>
              <a:t>Emulating model components such as sea ice modelling </a:t>
            </a:r>
            <a:r>
              <a:rPr lang="en-US" i="1" dirty="0"/>
              <a:t>(</a:t>
            </a:r>
            <a:r>
              <a:rPr lang="en-US" i="1" dirty="0" err="1"/>
              <a:t>Jouvet</a:t>
            </a:r>
            <a:r>
              <a:rPr lang="en-US" i="1" dirty="0"/>
              <a:t> et al. 2023)</a:t>
            </a:r>
          </a:p>
        </p:txBody>
      </p:sp>
      <p:sp>
        <p:nvSpPr>
          <p:cNvPr id="21" name="TextBox 20">
            <a:extLst>
              <a:ext uri="{FF2B5EF4-FFF2-40B4-BE49-F238E27FC236}">
                <a16:creationId xmlns:a16="http://schemas.microsoft.com/office/drawing/2014/main" id="{10422B93-5413-6C94-96E3-B2D0F1D3EA24}"/>
              </a:ext>
            </a:extLst>
          </p:cNvPr>
          <p:cNvSpPr txBox="1"/>
          <p:nvPr/>
        </p:nvSpPr>
        <p:spPr>
          <a:xfrm>
            <a:off x="5626473" y="1298299"/>
            <a:ext cx="2199503" cy="923330"/>
          </a:xfrm>
          <a:prstGeom prst="rect">
            <a:avLst/>
          </a:prstGeom>
          <a:noFill/>
        </p:spPr>
        <p:txBody>
          <a:bodyPr wrap="square" rtlCol="0">
            <a:spAutoFit/>
          </a:bodyPr>
          <a:lstStyle/>
          <a:p>
            <a:r>
              <a:rPr lang="en-US" dirty="0"/>
              <a:t>Weather Forecasting using ML models </a:t>
            </a:r>
            <a:r>
              <a:rPr lang="en-US" i="1" dirty="0"/>
              <a:t>(Bi et al 2023)</a:t>
            </a:r>
          </a:p>
        </p:txBody>
      </p:sp>
      <p:cxnSp>
        <p:nvCxnSpPr>
          <p:cNvPr id="22" name="Straight Connector 21">
            <a:extLst>
              <a:ext uri="{FF2B5EF4-FFF2-40B4-BE49-F238E27FC236}">
                <a16:creationId xmlns:a16="http://schemas.microsoft.com/office/drawing/2014/main" id="{0AE0F6CD-729F-DF23-6093-1AE459C7E94D}"/>
              </a:ext>
            </a:extLst>
          </p:cNvPr>
          <p:cNvCxnSpPr>
            <a:cxnSpLocks/>
          </p:cNvCxnSpPr>
          <p:nvPr/>
        </p:nvCxnSpPr>
        <p:spPr>
          <a:xfrm flipH="1">
            <a:off x="10783330" y="4335887"/>
            <a:ext cx="103228" cy="37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0CE30C-6AA0-5AB3-9AC2-CFB099AE406A}"/>
              </a:ext>
            </a:extLst>
          </p:cNvPr>
          <p:cNvCxnSpPr>
            <a:cxnSpLocks/>
          </p:cNvCxnSpPr>
          <p:nvPr/>
        </p:nvCxnSpPr>
        <p:spPr>
          <a:xfrm>
            <a:off x="7389341" y="4283833"/>
            <a:ext cx="436635" cy="429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85EE7D6-6143-C249-9F45-B991A2504F89}"/>
              </a:ext>
            </a:extLst>
          </p:cNvPr>
          <p:cNvCxnSpPr>
            <a:cxnSpLocks/>
          </p:cNvCxnSpPr>
          <p:nvPr/>
        </p:nvCxnSpPr>
        <p:spPr>
          <a:xfrm flipH="1">
            <a:off x="4802660" y="4299296"/>
            <a:ext cx="350108" cy="4398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5CC5EF-D4D8-EAF5-262E-0C0AEDF296F0}"/>
              </a:ext>
            </a:extLst>
          </p:cNvPr>
          <p:cNvCxnSpPr>
            <a:cxnSpLocks/>
          </p:cNvCxnSpPr>
          <p:nvPr/>
        </p:nvCxnSpPr>
        <p:spPr>
          <a:xfrm>
            <a:off x="6245296" y="2221629"/>
            <a:ext cx="93432" cy="74674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07EF962-F388-9F4F-473B-B28069F0876E}"/>
              </a:ext>
            </a:extLst>
          </p:cNvPr>
          <p:cNvSpPr txBox="1"/>
          <p:nvPr/>
        </p:nvSpPr>
        <p:spPr>
          <a:xfrm>
            <a:off x="1678298" y="1327816"/>
            <a:ext cx="3102447" cy="923330"/>
          </a:xfrm>
          <a:prstGeom prst="rect">
            <a:avLst/>
          </a:prstGeom>
          <a:noFill/>
        </p:spPr>
        <p:txBody>
          <a:bodyPr wrap="square" rtlCol="0">
            <a:spAutoFit/>
          </a:bodyPr>
          <a:lstStyle/>
          <a:p>
            <a:r>
              <a:rPr lang="en-US" dirty="0"/>
              <a:t>Deep learning to improve data assimilation </a:t>
            </a:r>
            <a:r>
              <a:rPr lang="en-US" i="1" dirty="0"/>
              <a:t>(</a:t>
            </a:r>
            <a:r>
              <a:rPr lang="en-US" i="1" dirty="0" err="1"/>
              <a:t>Laloyaux</a:t>
            </a:r>
            <a:r>
              <a:rPr lang="en-US" i="1" dirty="0"/>
              <a:t> et al 2022)</a:t>
            </a:r>
          </a:p>
        </p:txBody>
      </p:sp>
      <p:cxnSp>
        <p:nvCxnSpPr>
          <p:cNvPr id="32" name="Straight Connector 31">
            <a:extLst>
              <a:ext uri="{FF2B5EF4-FFF2-40B4-BE49-F238E27FC236}">
                <a16:creationId xmlns:a16="http://schemas.microsoft.com/office/drawing/2014/main" id="{3F3541F2-B765-DFD0-D63B-BE0E15C40963}"/>
              </a:ext>
            </a:extLst>
          </p:cNvPr>
          <p:cNvCxnSpPr>
            <a:cxnSpLocks/>
          </p:cNvCxnSpPr>
          <p:nvPr/>
        </p:nvCxnSpPr>
        <p:spPr>
          <a:xfrm>
            <a:off x="2436668" y="2094159"/>
            <a:ext cx="220959" cy="8984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ACF731-AF6F-D7EA-ED95-1E1E0C2103FE}"/>
              </a:ext>
            </a:extLst>
          </p:cNvPr>
          <p:cNvCxnSpPr>
            <a:cxnSpLocks/>
          </p:cNvCxnSpPr>
          <p:nvPr/>
        </p:nvCxnSpPr>
        <p:spPr>
          <a:xfrm flipH="1">
            <a:off x="9444038" y="2564528"/>
            <a:ext cx="475530" cy="4280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8" grpId="0"/>
      <p:bldP spid="19" grpId="0"/>
      <p:bldP spid="20" grpId="0"/>
      <p:bldP spid="21"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530280" y="499777"/>
            <a:ext cx="4972813" cy="767987"/>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4400" b="0" strike="noStrike" spc="-1" dirty="0">
                <a:solidFill>
                  <a:srgbClr val="000000"/>
                </a:solidFill>
                <a:latin typeface="Calibri Light"/>
                <a:ea typeface="DejaVu Sans"/>
              </a:rPr>
              <a:t>Two simple examples</a:t>
            </a:r>
            <a:endParaRPr lang="en-GB" sz="4400" b="0" strike="noStrike" spc="-1" dirty="0">
              <a:latin typeface="Arial"/>
            </a:endParaRPr>
          </a:p>
        </p:txBody>
      </p:sp>
      <p:sp>
        <p:nvSpPr>
          <p:cNvPr id="106" name="CustomShape 2"/>
          <p:cNvSpPr/>
          <p:nvPr/>
        </p:nvSpPr>
        <p:spPr>
          <a:xfrm>
            <a:off x="530280" y="1402280"/>
            <a:ext cx="5247000" cy="829543"/>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0" strike="noStrike" spc="-1" dirty="0">
                <a:solidFill>
                  <a:srgbClr val="000000"/>
                </a:solidFill>
                <a:latin typeface="Calibri"/>
                <a:ea typeface="DejaVu Sans"/>
              </a:rPr>
              <a:t>1. Predicting the El-Niño Southern Oscillation (tutorial)</a:t>
            </a:r>
            <a:endParaRPr lang="en-GB" sz="2400" b="0" strike="noStrike" spc="-1" dirty="0">
              <a:latin typeface="Arial"/>
            </a:endParaRPr>
          </a:p>
        </p:txBody>
      </p:sp>
      <p:sp>
        <p:nvSpPr>
          <p:cNvPr id="107" name="CustomShape 3"/>
          <p:cNvSpPr/>
          <p:nvPr/>
        </p:nvSpPr>
        <p:spPr>
          <a:xfrm>
            <a:off x="6343280" y="1341500"/>
            <a:ext cx="5105800" cy="82152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400" b="0" strike="noStrike" spc="-1" dirty="0">
                <a:solidFill>
                  <a:srgbClr val="000000"/>
                </a:solidFill>
                <a:latin typeface="Calibri"/>
                <a:ea typeface="DejaVu Sans"/>
              </a:rPr>
              <a:t>2. Clustering weather regimes in the Mediterranean region (optional)</a:t>
            </a:r>
            <a:endParaRPr lang="en-GB" sz="2400" b="0" strike="noStrike" spc="-1" dirty="0">
              <a:latin typeface="Arial"/>
            </a:endParaRPr>
          </a:p>
        </p:txBody>
      </p:sp>
      <p:sp>
        <p:nvSpPr>
          <p:cNvPr id="108" name="CustomShape 4"/>
          <p:cNvSpPr/>
          <p:nvPr/>
        </p:nvSpPr>
        <p:spPr>
          <a:xfrm>
            <a:off x="6343280" y="4790322"/>
            <a:ext cx="5247000" cy="1735040"/>
          </a:xfrm>
          <a:prstGeom prst="rect">
            <a:avLst/>
          </a:prstGeom>
          <a:noFill/>
          <a:ln w="19050">
            <a:solidFill>
              <a:schemeClr val="tx1"/>
            </a:solidFill>
            <a:round/>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1" strike="noStrike" spc="-1" dirty="0">
                <a:solidFill>
                  <a:srgbClr val="000000"/>
                </a:solidFill>
                <a:latin typeface="Calibri"/>
                <a:ea typeface="DejaVu Sans"/>
              </a:rPr>
              <a:t>Task: </a:t>
            </a:r>
            <a:r>
              <a:rPr lang="en-US" sz="1800" b="0" strike="noStrike" spc="-1" dirty="0">
                <a:solidFill>
                  <a:srgbClr val="000000"/>
                </a:solidFill>
                <a:latin typeface="Calibri"/>
                <a:ea typeface="DejaVu Sans"/>
              </a:rPr>
              <a:t>Clustering wintertime geopotential anomalies using the kmeans algorithm and investigating associated extreme precipitation</a:t>
            </a:r>
            <a:endParaRPr lang="en-GB" sz="1800" b="0" strike="noStrike" spc="-1" dirty="0">
              <a:latin typeface="Arial"/>
            </a:endParaRPr>
          </a:p>
          <a:p>
            <a:pPr>
              <a:lnSpc>
                <a:spcPct val="100000"/>
              </a:lnSpc>
            </a:pPr>
            <a:endParaRPr lang="en-GB" sz="1800" b="0" strike="noStrike" spc="-1" dirty="0">
              <a:latin typeface="Arial"/>
            </a:endParaRPr>
          </a:p>
          <a:p>
            <a:pPr>
              <a:lnSpc>
                <a:spcPct val="100000"/>
              </a:lnSpc>
            </a:pPr>
            <a:r>
              <a:rPr lang="en-US" sz="1800" b="1" strike="noStrike" spc="-1" dirty="0">
                <a:solidFill>
                  <a:srgbClr val="000000"/>
                </a:solidFill>
                <a:latin typeface="Calibri"/>
                <a:ea typeface="DejaVu Sans"/>
              </a:rPr>
              <a:t>Keywords: </a:t>
            </a:r>
            <a:r>
              <a:rPr lang="en-US" sz="1800" b="0" strike="noStrike" spc="-1" dirty="0">
                <a:solidFill>
                  <a:srgbClr val="000000"/>
                </a:solidFill>
                <a:latin typeface="Calibri"/>
                <a:ea typeface="DejaVu Sans"/>
              </a:rPr>
              <a:t>unsupervised learning, kmeans clustering, weather regimes</a:t>
            </a:r>
            <a:endParaRPr lang="en-GB" sz="1800" b="0" strike="noStrike" spc="-1" dirty="0">
              <a:latin typeface="Arial"/>
            </a:endParaRPr>
          </a:p>
        </p:txBody>
      </p:sp>
      <p:pic>
        <p:nvPicPr>
          <p:cNvPr id="109" name="Picture 5"/>
          <p:cNvPicPr/>
          <p:nvPr/>
        </p:nvPicPr>
        <p:blipFill>
          <a:blip r:embed="rId2"/>
          <a:srcRect r="66708"/>
          <a:stretch/>
        </p:blipFill>
        <p:spPr>
          <a:xfrm>
            <a:off x="2267716" y="2163020"/>
            <a:ext cx="3231000" cy="2398320"/>
          </a:xfrm>
          <a:prstGeom prst="rect">
            <a:avLst/>
          </a:prstGeom>
          <a:ln w="0">
            <a:noFill/>
          </a:ln>
        </p:spPr>
      </p:pic>
      <p:sp>
        <p:nvSpPr>
          <p:cNvPr id="110" name="CustomShape 5"/>
          <p:cNvSpPr/>
          <p:nvPr/>
        </p:nvSpPr>
        <p:spPr>
          <a:xfrm>
            <a:off x="530280" y="4790322"/>
            <a:ext cx="5247000" cy="1735040"/>
          </a:xfrm>
          <a:prstGeom prst="rect">
            <a:avLst/>
          </a:prstGeom>
          <a:noFill/>
          <a:ln w="19050">
            <a:solidFill>
              <a:schemeClr val="tx1"/>
            </a:solidFill>
            <a:round/>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100000"/>
              </a:lnSpc>
            </a:pPr>
            <a:r>
              <a:rPr lang="en-US" sz="1800" b="1" strike="noStrike" spc="-1" dirty="0">
                <a:solidFill>
                  <a:srgbClr val="000000"/>
                </a:solidFill>
                <a:latin typeface="Calibri"/>
                <a:ea typeface="DejaVu Sans"/>
              </a:rPr>
              <a:t>Task: </a:t>
            </a:r>
            <a:r>
              <a:rPr lang="en-US" sz="1800" strike="noStrike" spc="-1" dirty="0">
                <a:solidFill>
                  <a:srgbClr val="000000"/>
                </a:solidFill>
                <a:latin typeface="Calibri"/>
                <a:ea typeface="DejaVu Sans"/>
              </a:rPr>
              <a:t>Prediction of ENSO index using decision trees and random forest</a:t>
            </a:r>
          </a:p>
          <a:p>
            <a:pPr>
              <a:lnSpc>
                <a:spcPct val="100000"/>
              </a:lnSpc>
            </a:pPr>
            <a:r>
              <a:rPr lang="en-US" sz="1800" strike="noStrike" spc="-1" dirty="0">
                <a:solidFill>
                  <a:srgbClr val="000000"/>
                </a:solidFill>
                <a:latin typeface="Calibri"/>
                <a:ea typeface="DejaVu Sans"/>
              </a:rPr>
              <a:t> </a:t>
            </a:r>
            <a:endParaRPr lang="en-GB" sz="1800" b="0" strike="noStrike" spc="-1" dirty="0">
              <a:latin typeface="Arial"/>
            </a:endParaRPr>
          </a:p>
          <a:p>
            <a:pPr>
              <a:lnSpc>
                <a:spcPct val="100000"/>
              </a:lnSpc>
            </a:pPr>
            <a:r>
              <a:rPr lang="en-US" sz="1800" b="1" strike="noStrike" spc="-1" dirty="0">
                <a:solidFill>
                  <a:srgbClr val="000000"/>
                </a:solidFill>
                <a:latin typeface="Calibri"/>
                <a:ea typeface="DejaVu Sans"/>
              </a:rPr>
              <a:t>Keywords: </a:t>
            </a:r>
            <a:r>
              <a:rPr lang="en-US" sz="1800" strike="noStrike" spc="-1" dirty="0">
                <a:solidFill>
                  <a:srgbClr val="000000"/>
                </a:solidFill>
                <a:latin typeface="Calibri"/>
                <a:ea typeface="DejaVu Sans"/>
              </a:rPr>
              <a:t>supervised learning, classification, feature importance</a:t>
            </a:r>
            <a:endParaRPr lang="en-GB" sz="1800" b="0" strike="noStrike" spc="-1" dirty="0">
              <a:latin typeface="Arial"/>
            </a:endParaRPr>
          </a:p>
        </p:txBody>
      </p:sp>
      <p:grpSp>
        <p:nvGrpSpPr>
          <p:cNvPr id="3" name="Group 2">
            <a:extLst>
              <a:ext uri="{FF2B5EF4-FFF2-40B4-BE49-F238E27FC236}">
                <a16:creationId xmlns:a16="http://schemas.microsoft.com/office/drawing/2014/main" id="{D3D72F9B-3CEC-FA72-4D20-BE175061A2AC}"/>
              </a:ext>
            </a:extLst>
          </p:cNvPr>
          <p:cNvGrpSpPr/>
          <p:nvPr/>
        </p:nvGrpSpPr>
        <p:grpSpPr>
          <a:xfrm>
            <a:off x="7498656" y="2411562"/>
            <a:ext cx="3340152" cy="2011900"/>
            <a:chOff x="7367400" y="2377220"/>
            <a:chExt cx="3580560" cy="2107080"/>
          </a:xfrm>
        </p:grpSpPr>
        <p:pic>
          <p:nvPicPr>
            <p:cNvPr id="111" name="Picture 7"/>
            <p:cNvPicPr/>
            <p:nvPr/>
          </p:nvPicPr>
          <p:blipFill>
            <a:blip r:embed="rId3"/>
            <a:srcRect t="55965"/>
            <a:stretch/>
          </p:blipFill>
          <p:spPr>
            <a:xfrm>
              <a:off x="7367400" y="3460820"/>
              <a:ext cx="3580560" cy="1023480"/>
            </a:xfrm>
            <a:prstGeom prst="rect">
              <a:avLst/>
            </a:prstGeom>
            <a:ln w="0">
              <a:noFill/>
            </a:ln>
          </p:spPr>
        </p:pic>
        <p:pic>
          <p:nvPicPr>
            <p:cNvPr id="112" name="Picture 8"/>
            <p:cNvPicPr/>
            <p:nvPr/>
          </p:nvPicPr>
          <p:blipFill>
            <a:blip r:embed="rId3"/>
            <a:srcRect b="57614"/>
            <a:stretch/>
          </p:blipFill>
          <p:spPr>
            <a:xfrm>
              <a:off x="7367400" y="2377220"/>
              <a:ext cx="3580560" cy="984960"/>
            </a:xfrm>
            <a:prstGeom prst="rect">
              <a:avLst/>
            </a:prstGeom>
            <a:ln w="0">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CB29-DA8E-7095-DC27-71B7E9917675}"/>
              </a:ext>
            </a:extLst>
          </p:cNvPr>
          <p:cNvSpPr>
            <a:spLocks noGrp="1"/>
          </p:cNvSpPr>
          <p:nvPr>
            <p:ph type="title"/>
          </p:nvPr>
        </p:nvSpPr>
        <p:spPr/>
        <p:txBody>
          <a:bodyPr/>
          <a:lstStyle/>
          <a:p>
            <a:r>
              <a:rPr lang="en-US" dirty="0"/>
              <a:t>Personal introduction</a:t>
            </a:r>
          </a:p>
        </p:txBody>
      </p:sp>
      <p:pic>
        <p:nvPicPr>
          <p:cNvPr id="7" name="Picture 6">
            <a:extLst>
              <a:ext uri="{FF2B5EF4-FFF2-40B4-BE49-F238E27FC236}">
                <a16:creationId xmlns:a16="http://schemas.microsoft.com/office/drawing/2014/main" id="{C235991F-30D5-59EA-2478-3A07F1E96743}"/>
              </a:ext>
            </a:extLst>
          </p:cNvPr>
          <p:cNvPicPr>
            <a:picLocks noChangeAspect="1"/>
          </p:cNvPicPr>
          <p:nvPr/>
        </p:nvPicPr>
        <p:blipFill>
          <a:blip r:embed="rId2"/>
          <a:stretch>
            <a:fillRect/>
          </a:stretch>
        </p:blipFill>
        <p:spPr>
          <a:xfrm>
            <a:off x="1012872" y="2137718"/>
            <a:ext cx="2474639" cy="2792627"/>
          </a:xfrm>
          <a:prstGeom prst="rect">
            <a:avLst/>
          </a:prstGeom>
        </p:spPr>
      </p:pic>
      <p:sp>
        <p:nvSpPr>
          <p:cNvPr id="8" name="TextBox 7">
            <a:extLst>
              <a:ext uri="{FF2B5EF4-FFF2-40B4-BE49-F238E27FC236}">
                <a16:creationId xmlns:a16="http://schemas.microsoft.com/office/drawing/2014/main" id="{270FA5D6-1CED-14BF-E03E-D64CC8FA2B29}"/>
              </a:ext>
            </a:extLst>
          </p:cNvPr>
          <p:cNvSpPr txBox="1"/>
          <p:nvPr/>
        </p:nvSpPr>
        <p:spPr>
          <a:xfrm>
            <a:off x="4090087" y="2137719"/>
            <a:ext cx="7263714" cy="3693319"/>
          </a:xfrm>
          <a:prstGeom prst="rect">
            <a:avLst/>
          </a:prstGeom>
          <a:noFill/>
        </p:spPr>
        <p:txBody>
          <a:bodyPr wrap="square" rtlCol="0">
            <a:spAutoFit/>
          </a:bodyPr>
          <a:lstStyle/>
          <a:p>
            <a:r>
              <a:rPr lang="en-US" dirty="0"/>
              <a:t>Fiona Spuler - PhD researcher at the University of Reading, jointly supervised between Meteorology and Computer Science departments as well as ECMWF</a:t>
            </a:r>
          </a:p>
          <a:p>
            <a:endParaRPr lang="en-US" dirty="0"/>
          </a:p>
          <a:p>
            <a:r>
              <a:rPr lang="en-US" dirty="0"/>
              <a:t>Research topic: combining generative ML methods with physical process understanding to improve S2S forecasts</a:t>
            </a:r>
          </a:p>
          <a:p>
            <a:endParaRPr lang="en-US" dirty="0"/>
          </a:p>
          <a:p>
            <a:r>
              <a:rPr lang="en-US" dirty="0"/>
              <a:t>Other work: co-developed open-source Python package </a:t>
            </a:r>
            <a:r>
              <a:rPr lang="en-US" dirty="0" err="1"/>
              <a:t>ibicus</a:t>
            </a:r>
            <a:r>
              <a:rPr lang="en-US" dirty="0"/>
              <a:t> for bias adjustment of climate models, in particular method comparison and evaluation </a:t>
            </a:r>
          </a:p>
          <a:p>
            <a:endParaRPr lang="en-US" dirty="0"/>
          </a:p>
          <a:p>
            <a:r>
              <a:rPr lang="en-US" dirty="0"/>
              <a:t>Background: MSc Mathematical Physics, MSc Environmental Change and Management</a:t>
            </a:r>
          </a:p>
        </p:txBody>
      </p:sp>
      <p:pic>
        <p:nvPicPr>
          <p:cNvPr id="9" name="Picture 2" descr="University of Reading Online Courses | FutureLearn">
            <a:extLst>
              <a:ext uri="{FF2B5EF4-FFF2-40B4-BE49-F238E27FC236}">
                <a16:creationId xmlns:a16="http://schemas.microsoft.com/office/drawing/2014/main" id="{8F212609-0598-8D4B-FFD0-982E4A762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1211" y="5995213"/>
            <a:ext cx="1927991" cy="6279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626B90C-1CC9-7A50-8E7A-C576781CC35B}"/>
              </a:ext>
            </a:extLst>
          </p:cNvPr>
          <p:cNvSpPr txBox="1"/>
          <p:nvPr/>
        </p:nvSpPr>
        <p:spPr>
          <a:xfrm>
            <a:off x="983864" y="5184707"/>
            <a:ext cx="2804935" cy="646331"/>
          </a:xfrm>
          <a:prstGeom prst="rect">
            <a:avLst/>
          </a:prstGeom>
          <a:noFill/>
        </p:spPr>
        <p:txBody>
          <a:bodyPr wrap="none" rtlCol="0">
            <a:spAutoFit/>
          </a:bodyPr>
          <a:lstStyle/>
          <a:p>
            <a:r>
              <a:rPr lang="en-US" dirty="0"/>
              <a:t>Contact:</a:t>
            </a:r>
          </a:p>
          <a:p>
            <a:r>
              <a:rPr lang="en-US" dirty="0" err="1"/>
              <a:t>f.r.spuler@pgr.reading.ac.uk</a:t>
            </a:r>
            <a:endParaRPr lang="en-US" dirty="0"/>
          </a:p>
        </p:txBody>
      </p:sp>
    </p:spTree>
    <p:extLst>
      <p:ext uri="{BB962C8B-B14F-4D97-AF65-F5344CB8AC3E}">
        <p14:creationId xmlns:p14="http://schemas.microsoft.com/office/powerpoint/2010/main" val="3720748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CB29-DA8E-7095-DC27-71B7E9917675}"/>
              </a:ext>
            </a:extLst>
          </p:cNvPr>
          <p:cNvSpPr>
            <a:spLocks noGrp="1"/>
          </p:cNvSpPr>
          <p:nvPr>
            <p:ph type="title"/>
          </p:nvPr>
        </p:nvSpPr>
        <p:spPr/>
        <p:txBody>
          <a:bodyPr/>
          <a:lstStyle/>
          <a:p>
            <a:r>
              <a:rPr lang="en-US" dirty="0"/>
              <a:t>Structure of the lecture – </a:t>
            </a:r>
            <a:r>
              <a:rPr lang="en-US" dirty="0">
                <a:solidFill>
                  <a:srgbClr val="C00000"/>
                </a:solidFill>
              </a:rPr>
              <a:t>part 2</a:t>
            </a:r>
          </a:p>
        </p:txBody>
      </p:sp>
      <p:sp>
        <p:nvSpPr>
          <p:cNvPr id="3" name="Content Placeholder 2">
            <a:extLst>
              <a:ext uri="{FF2B5EF4-FFF2-40B4-BE49-F238E27FC236}">
                <a16:creationId xmlns:a16="http://schemas.microsoft.com/office/drawing/2014/main" id="{306C8E60-F882-B880-1D66-6039E955DD98}"/>
              </a:ext>
            </a:extLst>
          </p:cNvPr>
          <p:cNvSpPr>
            <a:spLocks noGrp="1"/>
          </p:cNvSpPr>
          <p:nvPr>
            <p:ph idx="1"/>
          </p:nvPr>
        </p:nvSpPr>
        <p:spPr/>
        <p:txBody>
          <a:bodyPr>
            <a:normAutofit fontScale="62500" lnSpcReduction="20000"/>
          </a:bodyPr>
          <a:lstStyle/>
          <a:p>
            <a:pPr marL="514350" indent="-514350">
              <a:lnSpc>
                <a:spcPct val="150000"/>
              </a:lnSpc>
              <a:buFont typeface="+mj-lt"/>
              <a:buAutoNum type="arabicPeriod"/>
            </a:pPr>
            <a:r>
              <a:rPr lang="en-US" sz="4200" dirty="0">
                <a:solidFill>
                  <a:schemeClr val="tx1">
                    <a:lumMod val="50000"/>
                    <a:lumOff val="50000"/>
                  </a:schemeClr>
                </a:solidFill>
              </a:rPr>
              <a:t>Introduction: what is the difference between AI, machine learning and statistics?</a:t>
            </a:r>
          </a:p>
          <a:p>
            <a:pPr marL="514350" indent="-514350">
              <a:lnSpc>
                <a:spcPct val="150000"/>
              </a:lnSpc>
              <a:buFont typeface="+mj-lt"/>
              <a:buAutoNum type="arabicPeriod"/>
            </a:pPr>
            <a:r>
              <a:rPr lang="en-US" sz="4200" dirty="0">
                <a:solidFill>
                  <a:schemeClr val="tx1">
                    <a:lumMod val="50000"/>
                    <a:lumOff val="50000"/>
                  </a:schemeClr>
                </a:solidFill>
              </a:rPr>
              <a:t>Overview of machine learning methods and applications in climate and weather science</a:t>
            </a:r>
          </a:p>
          <a:p>
            <a:pPr marL="514350" indent="-514350">
              <a:lnSpc>
                <a:spcPct val="150000"/>
              </a:lnSpc>
              <a:buFont typeface="+mj-lt"/>
              <a:buAutoNum type="arabicPeriod"/>
            </a:pPr>
            <a:r>
              <a:rPr lang="en-US" sz="4200" dirty="0"/>
              <a:t>Open questions in machine learning: interpretability, uncertainty, physical consistency, treatment of extremes and causality</a:t>
            </a:r>
          </a:p>
          <a:p>
            <a:pPr marL="514350" indent="-514350">
              <a:lnSpc>
                <a:spcPct val="150000"/>
              </a:lnSpc>
              <a:buFont typeface="+mj-lt"/>
              <a:buAutoNum type="arabicPeriod"/>
            </a:pPr>
            <a:r>
              <a:rPr lang="en-US" sz="4200" dirty="0"/>
              <a:t>Application study: clustering using variational autoencoders</a:t>
            </a:r>
          </a:p>
          <a:p>
            <a:endParaRPr lang="en-US" dirty="0"/>
          </a:p>
        </p:txBody>
      </p:sp>
    </p:spTree>
    <p:extLst>
      <p:ext uri="{BB962C8B-B14F-4D97-AF65-F5344CB8AC3E}">
        <p14:creationId xmlns:p14="http://schemas.microsoft.com/office/powerpoint/2010/main" val="2855619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634848" y="419322"/>
            <a:ext cx="1146600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rgbClr val="000000"/>
                </a:solidFill>
                <a:latin typeface="Calibri Light"/>
                <a:ea typeface="DejaVu Sans"/>
              </a:rPr>
              <a:t>Ope</a:t>
            </a:r>
            <a:r>
              <a:rPr lang="en-US" sz="4400" spc="-1" dirty="0">
                <a:solidFill>
                  <a:srgbClr val="000000"/>
                </a:solidFill>
                <a:latin typeface="Calibri Light"/>
                <a:ea typeface="DejaVu Sans"/>
              </a:rPr>
              <a:t>n questions in machine learning</a:t>
            </a:r>
            <a:endParaRPr lang="en-GB" sz="4400" b="0" strike="noStrike" spc="-1" dirty="0">
              <a:latin typeface="Arial"/>
            </a:endParaRPr>
          </a:p>
        </p:txBody>
      </p:sp>
      <p:sp>
        <p:nvSpPr>
          <p:cNvPr id="2" name="TextBox 1">
            <a:extLst>
              <a:ext uri="{FF2B5EF4-FFF2-40B4-BE49-F238E27FC236}">
                <a16:creationId xmlns:a16="http://schemas.microsoft.com/office/drawing/2014/main" id="{7FBA92A5-0C4B-3AB1-BFF3-2EAE5FE2A0F9}"/>
              </a:ext>
            </a:extLst>
          </p:cNvPr>
          <p:cNvSpPr txBox="1"/>
          <p:nvPr/>
        </p:nvSpPr>
        <p:spPr>
          <a:xfrm>
            <a:off x="634848" y="1543707"/>
            <a:ext cx="6950749" cy="400110"/>
          </a:xfrm>
          <a:prstGeom prst="rect">
            <a:avLst/>
          </a:prstGeom>
          <a:noFill/>
        </p:spPr>
        <p:txBody>
          <a:bodyPr wrap="none" rtlCol="0">
            <a:spAutoFit/>
          </a:bodyPr>
          <a:lstStyle/>
          <a:p>
            <a:r>
              <a:rPr lang="en-US" sz="2000" spc="-1" dirty="0">
                <a:solidFill>
                  <a:srgbClr val="C00000"/>
                </a:solidFill>
                <a:ea typeface="DejaVu Sans"/>
              </a:rPr>
              <a:t>(focus: machine learning applied to climate and weather science)</a:t>
            </a:r>
            <a:endParaRPr lang="en-US" sz="2000" dirty="0">
              <a:solidFill>
                <a:srgbClr val="C00000"/>
              </a:solidFill>
            </a:endParaRPr>
          </a:p>
        </p:txBody>
      </p:sp>
      <p:sp>
        <p:nvSpPr>
          <p:cNvPr id="3" name="TextBox 2">
            <a:extLst>
              <a:ext uri="{FF2B5EF4-FFF2-40B4-BE49-F238E27FC236}">
                <a16:creationId xmlns:a16="http://schemas.microsoft.com/office/drawing/2014/main" id="{E7254767-6C9E-B831-BE8E-E0122B701EBC}"/>
              </a:ext>
            </a:extLst>
          </p:cNvPr>
          <p:cNvSpPr txBox="1"/>
          <p:nvPr/>
        </p:nvSpPr>
        <p:spPr>
          <a:xfrm>
            <a:off x="634848" y="2062842"/>
            <a:ext cx="10288525" cy="4467057"/>
          </a:xfrm>
          <a:prstGeom prst="rect">
            <a:avLst/>
          </a:prstGeom>
          <a:noFill/>
        </p:spPr>
        <p:txBody>
          <a:bodyPr wrap="square" rtlCol="0">
            <a:spAutoFit/>
          </a:bodyPr>
          <a:lstStyle/>
          <a:p>
            <a:pPr marL="342900" indent="-342900">
              <a:lnSpc>
                <a:spcPct val="150000"/>
              </a:lnSpc>
              <a:buFont typeface="+mj-lt"/>
              <a:buAutoNum type="arabicPeriod"/>
            </a:pPr>
            <a:r>
              <a:rPr lang="en-US" sz="2400" dirty="0"/>
              <a:t>Explainability and interpretability of model output – XAI (Explainable Machine Learning)</a:t>
            </a:r>
          </a:p>
          <a:p>
            <a:pPr marL="342900" indent="-342900">
              <a:lnSpc>
                <a:spcPct val="150000"/>
              </a:lnSpc>
              <a:buFont typeface="+mj-lt"/>
              <a:buAutoNum type="arabicPeriod"/>
            </a:pPr>
            <a:r>
              <a:rPr lang="en-US" sz="2400" dirty="0"/>
              <a:t>Physics-informed machine learning</a:t>
            </a:r>
          </a:p>
          <a:p>
            <a:pPr>
              <a:lnSpc>
                <a:spcPct val="150000"/>
              </a:lnSpc>
            </a:pPr>
            <a:endParaRPr lang="en-US" sz="2400" dirty="0"/>
          </a:p>
          <a:p>
            <a:pPr>
              <a:lnSpc>
                <a:spcPct val="150000"/>
              </a:lnSpc>
            </a:pPr>
            <a:r>
              <a:rPr lang="en-US" sz="2400" b="1" dirty="0"/>
              <a:t>Other issues that we will not cover today:</a:t>
            </a:r>
          </a:p>
          <a:p>
            <a:pPr marL="342900" indent="-342900">
              <a:lnSpc>
                <a:spcPct val="150000"/>
              </a:lnSpc>
              <a:buFont typeface="+mj-lt"/>
              <a:buAutoNum type="arabicPeriod"/>
            </a:pPr>
            <a:r>
              <a:rPr lang="en-US" sz="2400" dirty="0"/>
              <a:t>Uncertainty quantification, unbalanced data</a:t>
            </a:r>
          </a:p>
          <a:p>
            <a:pPr marL="342900" indent="-342900">
              <a:lnSpc>
                <a:spcPct val="150000"/>
              </a:lnSpc>
              <a:buFont typeface="+mj-lt"/>
              <a:buAutoNum type="arabicPeriod"/>
            </a:pPr>
            <a:r>
              <a:rPr lang="en-US" sz="2400" dirty="0"/>
              <a:t>Treatment of extremes or other situations where sampled data is sparse</a:t>
            </a:r>
          </a:p>
          <a:p>
            <a:pPr marL="342900" indent="-342900">
              <a:lnSpc>
                <a:spcPct val="150000"/>
              </a:lnSpc>
              <a:buFont typeface="+mj-lt"/>
              <a:buAutoNum type="arabicPeriod"/>
            </a:pPr>
            <a:r>
              <a:rPr lang="en-US" sz="2400" dirty="0"/>
              <a:t>Causality</a:t>
            </a:r>
          </a:p>
        </p:txBody>
      </p:sp>
    </p:spTree>
    <p:extLst>
      <p:ext uri="{BB962C8B-B14F-4D97-AF65-F5344CB8AC3E}">
        <p14:creationId xmlns:p14="http://schemas.microsoft.com/office/powerpoint/2010/main" val="29406630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634848" y="419322"/>
            <a:ext cx="1146600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rgbClr val="000000"/>
                </a:solidFill>
                <a:latin typeface="Calibri Light"/>
                <a:ea typeface="DejaVu Sans"/>
              </a:rPr>
              <a:t>Explainable/interpretable </a:t>
            </a:r>
            <a:r>
              <a:rPr lang="en-US" sz="4400" spc="-1" dirty="0">
                <a:solidFill>
                  <a:srgbClr val="000000"/>
                </a:solidFill>
                <a:latin typeface="Calibri Light"/>
                <a:ea typeface="DejaVu Sans"/>
              </a:rPr>
              <a:t>m</a:t>
            </a:r>
            <a:r>
              <a:rPr lang="en-US" sz="4400" b="0" strike="noStrike" spc="-1" dirty="0">
                <a:solidFill>
                  <a:srgbClr val="000000"/>
                </a:solidFill>
                <a:latin typeface="Calibri Light"/>
                <a:ea typeface="DejaVu Sans"/>
              </a:rPr>
              <a:t>achine </a:t>
            </a:r>
            <a:r>
              <a:rPr lang="en-US" sz="4400" spc="-1" dirty="0">
                <a:solidFill>
                  <a:srgbClr val="000000"/>
                </a:solidFill>
                <a:latin typeface="Calibri Light"/>
                <a:ea typeface="DejaVu Sans"/>
              </a:rPr>
              <a:t>l</a:t>
            </a:r>
            <a:r>
              <a:rPr lang="en-US" sz="4400" b="0" strike="noStrike" spc="-1" dirty="0">
                <a:solidFill>
                  <a:srgbClr val="000000"/>
                </a:solidFill>
                <a:latin typeface="Calibri Light"/>
                <a:ea typeface="DejaVu Sans"/>
              </a:rPr>
              <a:t>earning</a:t>
            </a:r>
            <a:endParaRPr lang="en-GB" sz="4400" b="0" strike="noStrike" spc="-1" dirty="0">
              <a:latin typeface="Arial"/>
            </a:endParaRPr>
          </a:p>
        </p:txBody>
      </p:sp>
      <p:sp>
        <p:nvSpPr>
          <p:cNvPr id="4" name="TextBox 3">
            <a:extLst>
              <a:ext uri="{FF2B5EF4-FFF2-40B4-BE49-F238E27FC236}">
                <a16:creationId xmlns:a16="http://schemas.microsoft.com/office/drawing/2014/main" id="{2850380C-A08A-806B-0FDF-F90014377D55}"/>
              </a:ext>
            </a:extLst>
          </p:cNvPr>
          <p:cNvSpPr txBox="1"/>
          <p:nvPr/>
        </p:nvSpPr>
        <p:spPr>
          <a:xfrm>
            <a:off x="634848" y="1637364"/>
            <a:ext cx="10766577" cy="5016758"/>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Motivation: </a:t>
            </a:r>
            <a:r>
              <a:rPr lang="en-US" sz="2000" dirty="0">
                <a:latin typeface="Calibri" panose="020F0502020204030204" pitchFamily="34" charset="0"/>
                <a:cs typeface="Calibri" panose="020F0502020204030204" pitchFamily="34" charset="0"/>
              </a:rPr>
              <a:t>many deep learning methods are not easily interpretable or explainable. Explainable or interpretable AI methods (XAI) aim to uncover the the reasons </a:t>
            </a:r>
            <a:r>
              <a:rPr lang="en-GB" sz="2000" dirty="0">
                <a:latin typeface="Calibri" panose="020F0502020204030204" pitchFamily="34" charset="0"/>
                <a:cs typeface="Calibri" panose="020F0502020204030204" pitchFamily="34" charset="0"/>
              </a:rPr>
              <a:t>behind the predictions of a network.</a:t>
            </a:r>
          </a:p>
          <a:p>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Three types of interpretable ML methods (based on Molnar et al 2020)</a:t>
            </a:r>
          </a:p>
          <a:p>
            <a:pPr marL="285750" indent="-285750" rtl="0" fontAlgn="ctr">
              <a:spcBef>
                <a:spcPts val="0"/>
              </a:spcBef>
              <a:spcAft>
                <a:spcPts val="0"/>
              </a:spcAft>
              <a:buFont typeface="Arial" panose="020B0604020202020204" pitchFamily="34" charset="0"/>
              <a:buChar char="•"/>
            </a:pPr>
            <a:r>
              <a:rPr lang="en-GB" sz="2000" b="1" dirty="0">
                <a:effectLst/>
                <a:latin typeface="Calibri" panose="020F0502020204030204" pitchFamily="34" charset="0"/>
                <a:cs typeface="Calibri" panose="020F0502020204030204" pitchFamily="34" charset="0"/>
              </a:rPr>
              <a:t>Directly analyse model components: </a:t>
            </a:r>
            <a:r>
              <a:rPr lang="en-GB" sz="2000" dirty="0">
                <a:effectLst/>
                <a:latin typeface="Calibri" panose="020F0502020204030204" pitchFamily="34" charset="0"/>
                <a:cs typeface="Calibri" panose="020F0502020204030204" pitchFamily="34" charset="0"/>
              </a:rPr>
              <a:t>Feature maps of CNNs, for random forests analyse Gini importance and minimal depth distribution.</a:t>
            </a:r>
          </a:p>
          <a:p>
            <a:pPr marL="285750" indent="-285750" rtl="0" fontAlgn="ctr">
              <a:spcBef>
                <a:spcPts val="0"/>
              </a:spcBef>
              <a:spcAft>
                <a:spcPts val="0"/>
              </a:spcAft>
              <a:buFont typeface="Arial" panose="020B0604020202020204" pitchFamily="34" charset="0"/>
              <a:buChar char="•"/>
            </a:pPr>
            <a:r>
              <a:rPr lang="en-GB" sz="2000" b="1" dirty="0">
                <a:effectLst/>
                <a:latin typeface="Calibri" panose="020F0502020204030204" pitchFamily="34" charset="0"/>
                <a:cs typeface="Calibri" panose="020F0502020204030204" pitchFamily="34" charset="0"/>
              </a:rPr>
              <a:t>Study sensitivity of model to input perturbations: </a:t>
            </a:r>
            <a:r>
              <a:rPr lang="en-GB" sz="2000" dirty="0">
                <a:effectLst/>
                <a:latin typeface="Calibri" panose="020F0502020204030204" pitchFamily="34" charset="0"/>
                <a:cs typeface="Calibri" panose="020F0502020204030204" pitchFamily="34" charset="0"/>
              </a:rPr>
              <a:t>Distinction between </a:t>
            </a:r>
            <a:r>
              <a:rPr lang="en-GB" sz="2000" i="1" dirty="0">
                <a:effectLst/>
                <a:latin typeface="Calibri" panose="020F0502020204030204" pitchFamily="34" charset="0"/>
                <a:cs typeface="Calibri" panose="020F0502020204030204" pitchFamily="34" charset="0"/>
              </a:rPr>
              <a:t>local</a:t>
            </a:r>
            <a:r>
              <a:rPr lang="en-GB" sz="2000" dirty="0">
                <a:effectLst/>
                <a:latin typeface="Calibri" panose="020F0502020204030204" pitchFamily="34" charset="0"/>
                <a:cs typeface="Calibri" panose="020F0502020204030204" pitchFamily="34" charset="0"/>
              </a:rPr>
              <a:t> explanations (Shapley values </a:t>
            </a:r>
            <a:r>
              <a:rPr lang="en-GB" sz="2000" dirty="0">
                <a:latin typeface="Calibri" panose="020F0502020204030204" pitchFamily="34" charset="0"/>
                <a:cs typeface="Calibri" panose="020F0502020204030204" pitchFamily="34" charset="0"/>
              </a:rPr>
              <a:t>and </a:t>
            </a:r>
            <a:r>
              <a:rPr lang="en-GB" sz="2000" dirty="0">
                <a:effectLst/>
                <a:latin typeface="Calibri" panose="020F0502020204030204" pitchFamily="34" charset="0"/>
                <a:cs typeface="Calibri" panose="020F0502020204030204" pitchFamily="34" charset="0"/>
              </a:rPr>
              <a:t>counterfactual explanations which explain predictions in form of what-if scenarios + some model-specific methods) and </a:t>
            </a:r>
            <a:r>
              <a:rPr lang="en-GB" sz="2000" i="1" dirty="0">
                <a:effectLst/>
                <a:latin typeface="Calibri" panose="020F0502020204030204" pitchFamily="34" charset="0"/>
                <a:cs typeface="Calibri" panose="020F0502020204030204" pitchFamily="34" charset="0"/>
              </a:rPr>
              <a:t>global</a:t>
            </a:r>
            <a:r>
              <a:rPr lang="en-GB" sz="2000" dirty="0">
                <a:effectLst/>
                <a:latin typeface="Calibri" panose="020F0502020204030204" pitchFamily="34" charset="0"/>
                <a:cs typeface="Calibri" panose="020F0502020204030204" pitchFamily="34" charset="0"/>
              </a:rPr>
              <a:t> explanations (distinction between feature importance (permutation effect, removing features and retraining etc) and feature effect (partial dependence plots etc)</a:t>
            </a:r>
          </a:p>
          <a:p>
            <a:pPr marL="285750" indent="-285750" rtl="0" fontAlgn="ctr">
              <a:spcBef>
                <a:spcPts val="0"/>
              </a:spcBef>
              <a:spcAft>
                <a:spcPts val="0"/>
              </a:spcAft>
              <a:buFont typeface="Arial" panose="020B0604020202020204" pitchFamily="34" charset="0"/>
              <a:buChar char="•"/>
            </a:pPr>
            <a:r>
              <a:rPr lang="en-GB" sz="2000" b="1" dirty="0">
                <a:effectLst/>
                <a:latin typeface="Calibri" panose="020F0502020204030204" pitchFamily="34" charset="0"/>
                <a:cs typeface="Calibri" panose="020F0502020204030204" pitchFamily="34" charset="0"/>
              </a:rPr>
              <a:t>Analyse local or global surrogate approximations of ML model </a:t>
            </a:r>
            <a:r>
              <a:rPr lang="en-GB" sz="2000" dirty="0">
                <a:effectLst/>
                <a:latin typeface="Calibri" panose="020F0502020204030204" pitchFamily="34" charset="0"/>
                <a:cs typeface="Calibri" panose="020F0502020204030204" pitchFamily="34" charset="0"/>
              </a:rPr>
              <a:t>- designed to 'copy' the behaviour of the ML model</a:t>
            </a:r>
            <a:endParaRPr lang="en-GB" sz="2000" dirty="0">
              <a:latin typeface="Calibri" panose="020F0502020204030204" pitchFamily="34" charset="0"/>
              <a:cs typeface="Calibri" panose="020F0502020204030204" pitchFamily="34" charset="0"/>
            </a:endParaRPr>
          </a:p>
          <a:p>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For an overview of XAI methods and their application to climate science, see </a:t>
            </a:r>
            <a:r>
              <a:rPr lang="en-GB" sz="2000" dirty="0" err="1">
                <a:latin typeface="Calibri" panose="020F0502020204030204" pitchFamily="34" charset="0"/>
                <a:cs typeface="Calibri" panose="020F0502020204030204" pitchFamily="34" charset="0"/>
              </a:rPr>
              <a:t>Bommer</a:t>
            </a:r>
            <a:r>
              <a:rPr lang="en-GB" sz="2000" dirty="0">
                <a:latin typeface="Calibri" panose="020F0502020204030204" pitchFamily="34" charset="0"/>
                <a:cs typeface="Calibri" panose="020F0502020204030204" pitchFamily="34" charset="0"/>
              </a:rPr>
              <a:t> et al (2022, pre-print)</a:t>
            </a: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293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CustomShape 1"/>
          <p:cNvSpPr/>
          <p:nvPr/>
        </p:nvSpPr>
        <p:spPr>
          <a:xfrm>
            <a:off x="634848" y="419322"/>
            <a:ext cx="11466000" cy="1324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rgbClr val="000000"/>
                </a:solidFill>
                <a:latin typeface="Calibri Light"/>
                <a:ea typeface="DejaVu Sans"/>
              </a:rPr>
              <a:t>Physics-informed machine learning</a:t>
            </a:r>
            <a:endParaRPr lang="en-GB" sz="4400" b="0" strike="noStrike" spc="-1" dirty="0">
              <a:latin typeface="Arial"/>
            </a:endParaRPr>
          </a:p>
        </p:txBody>
      </p:sp>
      <p:sp>
        <p:nvSpPr>
          <p:cNvPr id="2" name="TextBox 1">
            <a:extLst>
              <a:ext uri="{FF2B5EF4-FFF2-40B4-BE49-F238E27FC236}">
                <a16:creationId xmlns:a16="http://schemas.microsoft.com/office/drawing/2014/main" id="{107C5108-18BA-0798-4407-893BA6455FDC}"/>
              </a:ext>
            </a:extLst>
          </p:cNvPr>
          <p:cNvSpPr txBox="1"/>
          <p:nvPr/>
        </p:nvSpPr>
        <p:spPr>
          <a:xfrm>
            <a:off x="634848" y="1743762"/>
            <a:ext cx="10809440" cy="4708981"/>
          </a:xfrm>
          <a:prstGeom prst="rect">
            <a:avLst/>
          </a:prstGeom>
          <a:noFill/>
        </p:spPr>
        <p:txBody>
          <a:bodyPr wrap="square" rtlCol="0">
            <a:spAutoFit/>
          </a:bodyPr>
          <a:lstStyle/>
          <a:p>
            <a:r>
              <a:rPr lang="en-US" sz="2000" b="1" dirty="0"/>
              <a:t>Motivation: </a:t>
            </a:r>
            <a:r>
              <a:rPr lang="en-US" sz="2000" dirty="0"/>
              <a:t>we know a lot about the physics of our climate system. Machine learning methods should at the least be physically consistent (respect things such as the conservation of mass) and possibly even be able to leverage our physical understanding for better predictions.</a:t>
            </a:r>
          </a:p>
          <a:p>
            <a:endParaRPr lang="en-US" sz="2000" dirty="0"/>
          </a:p>
          <a:p>
            <a:r>
              <a:rPr lang="en-US" sz="2000" b="1" dirty="0"/>
              <a:t>Approaches:</a:t>
            </a:r>
          </a:p>
          <a:p>
            <a:pPr marL="342900" indent="-342900">
              <a:buFont typeface="Arial" panose="020B0604020202020204" pitchFamily="34" charset="0"/>
              <a:buChar char="•"/>
            </a:pPr>
            <a:r>
              <a:rPr lang="en-US" sz="2000" dirty="0"/>
              <a:t>Physics-based regularization: penalize divergence from laws of physics in the loss function</a:t>
            </a:r>
          </a:p>
          <a:p>
            <a:pPr marL="342900" indent="-342900">
              <a:buFont typeface="Arial" panose="020B0604020202020204" pitchFamily="34" charset="0"/>
              <a:buChar char="•"/>
            </a:pPr>
            <a:r>
              <a:rPr lang="en-US" sz="2000" dirty="0"/>
              <a:t>Customized architectures to enforce physical constraints (spherical CNN)</a:t>
            </a:r>
          </a:p>
          <a:p>
            <a:pPr marL="342900" indent="-342900">
              <a:buFont typeface="Arial" panose="020B0604020202020204" pitchFamily="34" charset="0"/>
              <a:buChar char="•"/>
            </a:pPr>
            <a:r>
              <a:rPr lang="en-US" sz="2000" dirty="0"/>
              <a:t>Leverage known symmetries or invariances</a:t>
            </a:r>
          </a:p>
          <a:p>
            <a:pPr marL="342900" indent="-342900">
              <a:buFont typeface="Arial" panose="020B0604020202020204" pitchFamily="34" charset="0"/>
              <a:buChar char="•"/>
            </a:pPr>
            <a:r>
              <a:rPr lang="en-US" sz="2000" dirty="0"/>
              <a:t>Embed multi-scale properties as statistical constraints (for example, Wu et al 2020 capture the scale distribution and correlations across scales in a GAN model of turbulent convection by enforcing covariance constraints)</a:t>
            </a:r>
          </a:p>
          <a:p>
            <a:pPr marL="342900" indent="-342900">
              <a:buFont typeface="Arial" panose="020B0604020202020204" pitchFamily="34" charset="0"/>
              <a:buChar char="•"/>
            </a:pPr>
            <a:r>
              <a:rPr lang="en-US" sz="2000" dirty="0"/>
              <a:t>Architectures that ensure </a:t>
            </a:r>
            <a:r>
              <a:rPr lang="en-US" sz="2000" dirty="0" err="1"/>
              <a:t>spatio</a:t>
            </a:r>
            <a:r>
              <a:rPr lang="en-US" sz="2000" dirty="0"/>
              <a:t>-temporal consistency</a:t>
            </a:r>
          </a:p>
          <a:p>
            <a:endParaRPr lang="en-US" sz="2000" dirty="0"/>
          </a:p>
          <a:p>
            <a:r>
              <a:rPr lang="en-US" sz="2000" dirty="0"/>
              <a:t>For an excellent overview of physics-informed machine learning methods for weather and climate science, see Kashinath et al 2020</a:t>
            </a:r>
          </a:p>
        </p:txBody>
      </p:sp>
    </p:spTree>
    <p:extLst>
      <p:ext uri="{BB962C8B-B14F-4D97-AF65-F5344CB8AC3E}">
        <p14:creationId xmlns:p14="http://schemas.microsoft.com/office/powerpoint/2010/main" val="2040295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BB66C413-7CA5-744F-F5A7-DED17DAA9FB9}"/>
              </a:ext>
            </a:extLst>
          </p:cNvPr>
          <p:cNvSpPr/>
          <p:nvPr/>
        </p:nvSpPr>
        <p:spPr>
          <a:xfrm>
            <a:off x="634848" y="419322"/>
            <a:ext cx="10938027" cy="2039673"/>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US" sz="4400" b="0" strike="noStrike" spc="-1" dirty="0">
                <a:solidFill>
                  <a:srgbClr val="000000"/>
                </a:solidFill>
                <a:latin typeface="Calibri Light"/>
                <a:ea typeface="DejaVu Sans"/>
              </a:rPr>
              <a:t>Advances method in application: Using variational </a:t>
            </a:r>
            <a:r>
              <a:rPr lang="en-US" sz="4400" spc="-1" dirty="0">
                <a:solidFill>
                  <a:srgbClr val="000000"/>
                </a:solidFill>
                <a:latin typeface="Calibri Light"/>
                <a:ea typeface="DejaVu Sans"/>
              </a:rPr>
              <a:t>a</a:t>
            </a:r>
            <a:r>
              <a:rPr lang="en-US" sz="4400" b="0" strike="noStrike" spc="-1" dirty="0">
                <a:solidFill>
                  <a:srgbClr val="000000"/>
                </a:solidFill>
                <a:latin typeface="Calibri Light"/>
                <a:ea typeface="DejaVu Sans"/>
              </a:rPr>
              <a:t>utoencoders to identify patterns in large-scale circulation</a:t>
            </a:r>
            <a:endParaRPr lang="en-GB" sz="4400" b="0" strike="noStrike" spc="-1" dirty="0">
              <a:latin typeface="Arial"/>
            </a:endParaRPr>
          </a:p>
        </p:txBody>
      </p:sp>
      <p:pic>
        <p:nvPicPr>
          <p:cNvPr id="3" name="Picture 2">
            <a:extLst>
              <a:ext uri="{FF2B5EF4-FFF2-40B4-BE49-F238E27FC236}">
                <a16:creationId xmlns:a16="http://schemas.microsoft.com/office/drawing/2014/main" id="{A2645569-2AC0-A539-E62A-6AA17B1053FF}"/>
              </a:ext>
            </a:extLst>
          </p:cNvPr>
          <p:cNvPicPr>
            <a:picLocks noChangeAspect="1"/>
          </p:cNvPicPr>
          <p:nvPr/>
        </p:nvPicPr>
        <p:blipFill>
          <a:blip r:embed="rId2"/>
          <a:stretch>
            <a:fillRect/>
          </a:stretch>
        </p:blipFill>
        <p:spPr>
          <a:xfrm>
            <a:off x="2209800" y="2489887"/>
            <a:ext cx="7772400" cy="3875781"/>
          </a:xfrm>
          <a:prstGeom prst="rect">
            <a:avLst/>
          </a:prstGeom>
        </p:spPr>
      </p:pic>
      <p:sp>
        <p:nvSpPr>
          <p:cNvPr id="4" name="TextBox 3">
            <a:extLst>
              <a:ext uri="{FF2B5EF4-FFF2-40B4-BE49-F238E27FC236}">
                <a16:creationId xmlns:a16="http://schemas.microsoft.com/office/drawing/2014/main" id="{C895BE0F-49C1-F632-61E9-D21F348B00C9}"/>
              </a:ext>
            </a:extLst>
          </p:cNvPr>
          <p:cNvSpPr txBox="1"/>
          <p:nvPr/>
        </p:nvSpPr>
        <p:spPr>
          <a:xfrm>
            <a:off x="9729531" y="6438678"/>
            <a:ext cx="2462469" cy="369332"/>
          </a:xfrm>
          <a:prstGeom prst="rect">
            <a:avLst/>
          </a:prstGeom>
          <a:noFill/>
        </p:spPr>
        <p:txBody>
          <a:bodyPr wrap="none" rtlCol="0">
            <a:spAutoFit/>
          </a:bodyPr>
          <a:lstStyle/>
          <a:p>
            <a:r>
              <a:rPr lang="en-US" i="1" dirty="0" err="1"/>
              <a:t>Mastrantonas</a:t>
            </a:r>
            <a:r>
              <a:rPr lang="en-US" i="1" dirty="0"/>
              <a:t> et al 2020</a:t>
            </a:r>
          </a:p>
        </p:txBody>
      </p:sp>
    </p:spTree>
    <p:extLst>
      <p:ext uri="{BB962C8B-B14F-4D97-AF65-F5344CB8AC3E}">
        <p14:creationId xmlns:p14="http://schemas.microsoft.com/office/powerpoint/2010/main" val="860041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6B419E-6E38-B043-6EB8-8721F16994D5}"/>
              </a:ext>
            </a:extLst>
          </p:cNvPr>
          <p:cNvSpPr txBox="1"/>
          <p:nvPr/>
        </p:nvSpPr>
        <p:spPr>
          <a:xfrm>
            <a:off x="838200" y="1627020"/>
            <a:ext cx="10515600" cy="419961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t>In many </a:t>
            </a:r>
            <a:r>
              <a:rPr lang="en-GB" sz="2000" dirty="0">
                <a:effectLst/>
              </a:rPr>
              <a:t>regions, atmospheric dynamics can be characterized by a finite number of recurring and persistent patterns, so-called weather regimes. </a:t>
            </a:r>
          </a:p>
          <a:p>
            <a:pPr marL="342900" indent="-342900">
              <a:lnSpc>
                <a:spcPct val="150000"/>
              </a:lnSpc>
              <a:buFont typeface="Arial" panose="020B0604020202020204" pitchFamily="34" charset="0"/>
              <a:buChar char="•"/>
            </a:pPr>
            <a:r>
              <a:rPr lang="en-GB" sz="2000" dirty="0"/>
              <a:t>Weather regimes can be useful for applications such as downscaling of </a:t>
            </a:r>
            <a:r>
              <a:rPr lang="en-GB" sz="2000" dirty="0">
                <a:effectLst/>
              </a:rPr>
              <a:t>climate models </a:t>
            </a:r>
            <a:r>
              <a:rPr lang="en-GB" sz="2000" dirty="0"/>
              <a:t>or </a:t>
            </a:r>
            <a:r>
              <a:rPr lang="en-GB" sz="2000" dirty="0">
                <a:effectLst/>
              </a:rPr>
              <a:t>extended-range forecasting, because they can capture large-scale patterns associated with extremes but provide extended range predictability at the same time</a:t>
            </a:r>
          </a:p>
          <a:p>
            <a:pPr marL="342900" indent="-342900">
              <a:lnSpc>
                <a:spcPct val="150000"/>
              </a:lnSpc>
              <a:buFont typeface="Arial" panose="020B0604020202020204" pitchFamily="34" charset="0"/>
              <a:buChar char="•"/>
            </a:pPr>
            <a:endParaRPr lang="en-GB" sz="2000" dirty="0"/>
          </a:p>
          <a:p>
            <a:pPr>
              <a:lnSpc>
                <a:spcPct val="150000"/>
              </a:lnSpc>
            </a:pPr>
            <a:r>
              <a:rPr lang="en-US" sz="2000" dirty="0"/>
              <a:t>Standard procedure to identify weather regimes</a:t>
            </a:r>
          </a:p>
          <a:p>
            <a:pPr marL="285750" indent="-285750">
              <a:lnSpc>
                <a:spcPct val="150000"/>
              </a:lnSpc>
              <a:buFont typeface="Arial" panose="020B0604020202020204" pitchFamily="34" charset="0"/>
              <a:buChar char="•"/>
            </a:pPr>
            <a:r>
              <a:rPr lang="en-US" sz="2000" dirty="0"/>
              <a:t>Dimensionality reduction: Apply PCA (EOF) analysis to z500 geopotential height or MSLP field </a:t>
            </a:r>
          </a:p>
          <a:p>
            <a:pPr marL="285750" indent="-285750">
              <a:lnSpc>
                <a:spcPct val="150000"/>
              </a:lnSpc>
              <a:buFont typeface="Arial" panose="020B0604020202020204" pitchFamily="34" charset="0"/>
              <a:buChar char="•"/>
            </a:pPr>
            <a:r>
              <a:rPr lang="en-US" sz="2000" dirty="0"/>
              <a:t>Cluster the dimensionality reduced data using k-means clustering</a:t>
            </a:r>
          </a:p>
        </p:txBody>
      </p:sp>
      <p:sp>
        <p:nvSpPr>
          <p:cNvPr id="3" name="Title 2">
            <a:extLst>
              <a:ext uri="{FF2B5EF4-FFF2-40B4-BE49-F238E27FC236}">
                <a16:creationId xmlns:a16="http://schemas.microsoft.com/office/drawing/2014/main" id="{3989A55A-ED84-4A12-574F-B6925844DECD}"/>
              </a:ext>
            </a:extLst>
          </p:cNvPr>
          <p:cNvSpPr>
            <a:spLocks noGrp="1"/>
          </p:cNvSpPr>
          <p:nvPr>
            <p:ph type="title"/>
          </p:nvPr>
        </p:nvSpPr>
        <p:spPr/>
        <p:txBody>
          <a:bodyPr/>
          <a:lstStyle/>
          <a:p>
            <a:r>
              <a:rPr lang="en-US" dirty="0"/>
              <a:t>Motivation</a:t>
            </a:r>
          </a:p>
        </p:txBody>
      </p:sp>
    </p:spTree>
    <p:extLst>
      <p:ext uri="{BB962C8B-B14F-4D97-AF65-F5344CB8AC3E}">
        <p14:creationId xmlns:p14="http://schemas.microsoft.com/office/powerpoint/2010/main" val="378230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E307-ACE8-BBDD-5284-E73E729415E3}"/>
              </a:ext>
            </a:extLst>
          </p:cNvPr>
          <p:cNvSpPr>
            <a:spLocks noGrp="1"/>
          </p:cNvSpPr>
          <p:nvPr>
            <p:ph type="title"/>
          </p:nvPr>
        </p:nvSpPr>
        <p:spPr/>
        <p:txBody>
          <a:bodyPr/>
          <a:lstStyle/>
          <a:p>
            <a:r>
              <a:rPr lang="en-US" sz="4000" dirty="0">
                <a:latin typeface="Calibri Light" panose="020F0302020204030204" pitchFamily="34" charset="0"/>
                <a:cs typeface="Calibri Light" panose="020F0302020204030204" pitchFamily="34" charset="0"/>
              </a:rPr>
              <a:t>Background: PCA/EOF analysis and k-means clustering</a:t>
            </a:r>
          </a:p>
        </p:txBody>
      </p:sp>
      <p:pic>
        <p:nvPicPr>
          <p:cNvPr id="4" name="Picture 2" descr="Principal Component Analysis (PCA) &#10;Find a low-dimensional subspace to reconstruct high-di &#10;x - UV &#10;min &#10;UeRmxk vanxk &#10;Dictionary &#10;Clustering/vector quantization &#10;2 &#10;s.t. ">
            <a:extLst>
              <a:ext uri="{FF2B5EF4-FFF2-40B4-BE49-F238E27FC236}">
                <a16:creationId xmlns:a16="http://schemas.microsoft.com/office/drawing/2014/main" id="{BE8F025D-6774-4E34-B32B-2512309DAA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532"/>
          <a:stretch/>
        </p:blipFill>
        <p:spPr bwMode="auto">
          <a:xfrm>
            <a:off x="609480" y="1767016"/>
            <a:ext cx="5382214" cy="4006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584F55-AAF6-F537-A089-A2D9A50E05D5}"/>
              </a:ext>
            </a:extLst>
          </p:cNvPr>
          <p:cNvSpPr txBox="1"/>
          <p:nvPr/>
        </p:nvSpPr>
        <p:spPr>
          <a:xfrm>
            <a:off x="8680704" y="6430511"/>
            <a:ext cx="3413627" cy="307777"/>
          </a:xfrm>
          <a:prstGeom prst="rect">
            <a:avLst/>
          </a:prstGeom>
          <a:noFill/>
        </p:spPr>
        <p:txBody>
          <a:bodyPr wrap="none" rtlCol="0">
            <a:spAutoFit/>
          </a:bodyPr>
          <a:lstStyle/>
          <a:p>
            <a:r>
              <a:rPr lang="en-US" sz="1400" dirty="0"/>
              <a:t>Introduction to Machine Learning, UCL 2020</a:t>
            </a:r>
          </a:p>
        </p:txBody>
      </p:sp>
      <p:grpSp>
        <p:nvGrpSpPr>
          <p:cNvPr id="6" name="Group 5">
            <a:extLst>
              <a:ext uri="{FF2B5EF4-FFF2-40B4-BE49-F238E27FC236}">
                <a16:creationId xmlns:a16="http://schemas.microsoft.com/office/drawing/2014/main" id="{6C2242CC-2B27-36F2-A26A-96F820057570}"/>
              </a:ext>
            </a:extLst>
          </p:cNvPr>
          <p:cNvGrpSpPr/>
          <p:nvPr/>
        </p:nvGrpSpPr>
        <p:grpSpPr>
          <a:xfrm>
            <a:off x="6522600" y="1582350"/>
            <a:ext cx="5382214" cy="4190882"/>
            <a:chOff x="6522600" y="1582350"/>
            <a:chExt cx="5382214" cy="4190882"/>
          </a:xfrm>
        </p:grpSpPr>
        <p:pic>
          <p:nvPicPr>
            <p:cNvPr id="1026" name="Picture 2" descr="Principal Component Analysis (PCA) &#10;Find a low-dimensional subspace to reconstruct high-di &#10;x - UV &#10;min &#10;UeRmxk vanxk &#10;Dictionary &#10;Clustering/vector quantization &#10;2 &#10;s.t. ">
              <a:extLst>
                <a:ext uri="{FF2B5EF4-FFF2-40B4-BE49-F238E27FC236}">
                  <a16:creationId xmlns:a16="http://schemas.microsoft.com/office/drawing/2014/main" id="{26333C74-DA45-1B8E-C799-8A3108997F5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532"/>
            <a:stretch/>
          </p:blipFill>
          <p:spPr bwMode="auto">
            <a:xfrm>
              <a:off x="6522600" y="1767016"/>
              <a:ext cx="5382214" cy="40062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041788B-F7E6-7663-1437-C3A90713356F}"/>
                </a:ext>
              </a:extLst>
            </p:cNvPr>
            <p:cNvSpPr txBox="1"/>
            <p:nvPr/>
          </p:nvSpPr>
          <p:spPr>
            <a:xfrm>
              <a:off x="6522600" y="1582350"/>
              <a:ext cx="1008931" cy="369332"/>
            </a:xfrm>
            <a:prstGeom prst="rect">
              <a:avLst/>
            </a:prstGeom>
            <a:noFill/>
          </p:spPr>
          <p:txBody>
            <a:bodyPr wrap="none" rtlCol="0">
              <a:spAutoFit/>
            </a:bodyPr>
            <a:lstStyle/>
            <a:p>
              <a:r>
                <a:rPr lang="en-US" b="1" dirty="0"/>
                <a:t>K-means</a:t>
              </a:r>
            </a:p>
          </p:txBody>
        </p:sp>
      </p:grpSp>
      <p:sp>
        <p:nvSpPr>
          <p:cNvPr id="7" name="Rectangle 6">
            <a:extLst>
              <a:ext uri="{FF2B5EF4-FFF2-40B4-BE49-F238E27FC236}">
                <a16:creationId xmlns:a16="http://schemas.microsoft.com/office/drawing/2014/main" id="{AA445594-E9E2-BB0A-5B18-F85F7095180C}"/>
              </a:ext>
            </a:extLst>
          </p:cNvPr>
          <p:cNvSpPr/>
          <p:nvPr/>
        </p:nvSpPr>
        <p:spPr>
          <a:xfrm>
            <a:off x="5586413" y="1582350"/>
            <a:ext cx="509587" cy="5036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0BA368-9554-34E8-5F05-DD01668A6FCF}"/>
              </a:ext>
            </a:extLst>
          </p:cNvPr>
          <p:cNvSpPr/>
          <p:nvPr/>
        </p:nvSpPr>
        <p:spPr>
          <a:xfrm>
            <a:off x="11395227" y="1603066"/>
            <a:ext cx="509587" cy="5036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103D2EA-06F4-8FA2-FDDF-0E2571380026}"/>
              </a:ext>
            </a:extLst>
          </p:cNvPr>
          <p:cNvCxnSpPr/>
          <p:nvPr/>
        </p:nvCxnSpPr>
        <p:spPr>
          <a:xfrm>
            <a:off x="6200775" y="1582350"/>
            <a:ext cx="0" cy="48481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00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4A46-6B46-757B-551C-85CBE64D79C5}"/>
              </a:ext>
            </a:extLst>
          </p:cNvPr>
          <p:cNvSpPr>
            <a:spLocks noGrp="1"/>
          </p:cNvSpPr>
          <p:nvPr>
            <p:ph type="title"/>
          </p:nvPr>
        </p:nvSpPr>
        <p:spPr>
          <a:xfrm>
            <a:off x="590144" y="348539"/>
            <a:ext cx="11199519" cy="1325563"/>
          </a:xfrm>
        </p:spPr>
        <p:txBody>
          <a:bodyPr>
            <a:normAutofit/>
          </a:bodyPr>
          <a:lstStyle/>
          <a:p>
            <a:r>
              <a:rPr lang="en-US" sz="4000" dirty="0"/>
              <a:t>Linear dimensionality reduction</a:t>
            </a:r>
          </a:p>
        </p:txBody>
      </p:sp>
      <p:grpSp>
        <p:nvGrpSpPr>
          <p:cNvPr id="11" name="Group 10">
            <a:extLst>
              <a:ext uri="{FF2B5EF4-FFF2-40B4-BE49-F238E27FC236}">
                <a16:creationId xmlns:a16="http://schemas.microsoft.com/office/drawing/2014/main" id="{7CB4DE05-7668-E241-91AB-646A013A0198}"/>
              </a:ext>
            </a:extLst>
          </p:cNvPr>
          <p:cNvGrpSpPr/>
          <p:nvPr/>
        </p:nvGrpSpPr>
        <p:grpSpPr>
          <a:xfrm>
            <a:off x="2338400" y="2469390"/>
            <a:ext cx="7515200" cy="2712210"/>
            <a:chOff x="451104" y="3883662"/>
            <a:chExt cx="7515200" cy="2712210"/>
          </a:xfrm>
        </p:grpSpPr>
        <p:grpSp>
          <p:nvGrpSpPr>
            <p:cNvPr id="7" name="Group 6">
              <a:extLst>
                <a:ext uri="{FF2B5EF4-FFF2-40B4-BE49-F238E27FC236}">
                  <a16:creationId xmlns:a16="http://schemas.microsoft.com/office/drawing/2014/main" id="{0297580D-12B3-A768-1848-AF753D83E0FE}"/>
                </a:ext>
              </a:extLst>
            </p:cNvPr>
            <p:cNvGrpSpPr/>
            <p:nvPr/>
          </p:nvGrpSpPr>
          <p:grpSpPr>
            <a:xfrm>
              <a:off x="590144" y="3883662"/>
              <a:ext cx="7290816" cy="2539855"/>
              <a:chOff x="590144" y="3883662"/>
              <a:chExt cx="7290816" cy="2539855"/>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7DFA5CC-FE9E-F6AB-92ED-BB66785E488D}"/>
                      </a:ext>
                    </a:extLst>
                  </p:cNvPr>
                  <p:cNvSpPr txBox="1"/>
                  <p:nvPr/>
                </p:nvSpPr>
                <p:spPr>
                  <a:xfrm>
                    <a:off x="590144" y="3883662"/>
                    <a:ext cx="4702628" cy="2040687"/>
                  </a:xfrm>
                  <a:prstGeom prst="rect">
                    <a:avLst/>
                  </a:prstGeom>
                  <a:noFill/>
                </p:spPr>
                <p:txBody>
                  <a:bodyPr wrap="square" rtlCol="0">
                    <a:spAutoFit/>
                  </a:bodyPr>
                  <a:lstStyle/>
                  <a:p>
                    <a:endParaRPr lang="en-GB" dirty="0"/>
                  </a:p>
                  <a:p>
                    <a:pPr>
                      <a:lnSpc>
                        <a:spcPct val="150000"/>
                      </a:lnSpc>
                    </a:pPr>
                    <a:r>
                      <a:rPr lang="en-GB" dirty="0"/>
                      <a:t>All different types of linear dimensionality reduction techniques solve the following equation:</a:t>
                    </a:r>
                  </a:p>
                  <a:p>
                    <a:pPr>
                      <a:lnSpc>
                        <a:spcPct val="150000"/>
                      </a:lnSpc>
                    </a:pPr>
                    <a14:m>
                      <m:oMathPara xmlns:m="http://schemas.openxmlformats.org/officeDocument/2006/math">
                        <m:oMathParaPr>
                          <m:jc m:val="centerGroup"/>
                        </m:oMathParaPr>
                        <m:oMath xmlns:m="http://schemas.openxmlformats.org/officeDocument/2006/math">
                          <m:sSup>
                            <m:sSupPr>
                              <m:ctrlPr>
                                <a:rPr lang="de-DE" b="1" i="1" smtClean="0">
                                  <a:latin typeface="Cambria Math" panose="02040503050406030204" pitchFamily="18" charset="0"/>
                                </a:rPr>
                              </m:ctrlPr>
                            </m:sSupPr>
                            <m:e>
                              <m:r>
                                <a:rPr lang="de-DE" b="1" i="1" smtClean="0">
                                  <a:latin typeface="Cambria Math" panose="02040503050406030204" pitchFamily="18" charset="0"/>
                                </a:rPr>
                                <m:t>𝑩</m:t>
                              </m:r>
                            </m:e>
                            <m:sup>
                              <m:r>
                                <a:rPr lang="de-DE" b="1" i="1" smtClean="0">
                                  <a:latin typeface="Cambria Math" panose="02040503050406030204" pitchFamily="18" charset="0"/>
                                </a:rPr>
                                <m:t>−</m:t>
                              </m:r>
                              <m:r>
                                <a:rPr lang="de-DE" b="1" i="1" smtClean="0">
                                  <a:latin typeface="Cambria Math" panose="02040503050406030204" pitchFamily="18" charset="0"/>
                                </a:rPr>
                                <m:t>𝟏</m:t>
                              </m:r>
                            </m:sup>
                          </m:sSup>
                          <m:r>
                            <a:rPr lang="de-DE" b="1" i="1" smtClean="0">
                              <a:latin typeface="Cambria Math" panose="02040503050406030204" pitchFamily="18" charset="0"/>
                            </a:rPr>
                            <m:t>𝑨</m:t>
                          </m:r>
                          <m:r>
                            <a:rPr lang="de-DE" b="1" i="1" smtClean="0">
                              <a:latin typeface="Cambria Math" panose="02040503050406030204" pitchFamily="18" charset="0"/>
                            </a:rPr>
                            <m:t> </m:t>
                          </m:r>
                          <m:acc>
                            <m:accPr>
                              <m:chr m:val="̂"/>
                              <m:ctrlPr>
                                <a:rPr lang="de-DE" b="1" i="1" smtClean="0">
                                  <a:latin typeface="Cambria Math" panose="02040503050406030204" pitchFamily="18" charset="0"/>
                                </a:rPr>
                              </m:ctrlPr>
                            </m:accPr>
                            <m:e>
                              <m:r>
                                <a:rPr lang="de-DE" b="1" i="1" smtClean="0">
                                  <a:latin typeface="Cambria Math" panose="02040503050406030204" pitchFamily="18" charset="0"/>
                                </a:rPr>
                                <m:t>𝒘</m:t>
                              </m:r>
                            </m:e>
                          </m:acc>
                          <m:r>
                            <a:rPr lang="de-DE" b="0" i="1" smtClean="0">
                              <a:latin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𝜌</m:t>
                          </m:r>
                          <m:acc>
                            <m:accPr>
                              <m:chr m:val="̂"/>
                              <m:ctrlPr>
                                <a:rPr lang="de-DE" b="1" i="1">
                                  <a:latin typeface="Cambria Math" panose="02040503050406030204" pitchFamily="18" charset="0"/>
                                </a:rPr>
                              </m:ctrlPr>
                            </m:accPr>
                            <m:e>
                              <m:r>
                                <a:rPr lang="de-DE" b="1" i="1">
                                  <a:latin typeface="Cambria Math" panose="02040503050406030204" pitchFamily="18" charset="0"/>
                                </a:rPr>
                                <m:t>𝒘</m:t>
                              </m:r>
                            </m:e>
                          </m:acc>
                        </m:oMath>
                      </m:oMathPara>
                    </a14:m>
                    <a:endParaRPr lang="en-US" b="1" dirty="0"/>
                  </a:p>
                </p:txBody>
              </p:sp>
            </mc:Choice>
            <mc:Fallback xmlns="">
              <p:sp>
                <p:nvSpPr>
                  <p:cNvPr id="9" name="TextBox 8">
                    <a:extLst>
                      <a:ext uri="{FF2B5EF4-FFF2-40B4-BE49-F238E27FC236}">
                        <a16:creationId xmlns:a16="http://schemas.microsoft.com/office/drawing/2014/main" id="{A7DFA5CC-FE9E-F6AB-92ED-BB66785E488D}"/>
                      </a:ext>
                    </a:extLst>
                  </p:cNvPr>
                  <p:cNvSpPr txBox="1">
                    <a:spLocks noRot="1" noChangeAspect="1" noMove="1" noResize="1" noEditPoints="1" noAdjustHandles="1" noChangeArrowheads="1" noChangeShapeType="1" noTextEdit="1"/>
                  </p:cNvSpPr>
                  <p:nvPr/>
                </p:nvSpPr>
                <p:spPr>
                  <a:xfrm>
                    <a:off x="590144" y="3883662"/>
                    <a:ext cx="4702628" cy="2040687"/>
                  </a:xfrm>
                  <a:prstGeom prst="rect">
                    <a:avLst/>
                  </a:prstGeom>
                  <a:blipFill>
                    <a:blip r:embed="rId2"/>
                    <a:stretch>
                      <a:fillRect l="-80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F047446-F92C-5DCC-6B7B-AE20672B1B8D}"/>
                  </a:ext>
                </a:extLst>
              </p:cNvPr>
              <p:cNvPicPr>
                <a:picLocks noChangeAspect="1"/>
              </p:cNvPicPr>
              <p:nvPr/>
            </p:nvPicPr>
            <p:blipFill>
              <a:blip r:embed="rId3"/>
              <a:stretch>
                <a:fillRect/>
              </a:stretch>
            </p:blipFill>
            <p:spPr>
              <a:xfrm>
                <a:off x="4700108" y="4242519"/>
                <a:ext cx="3180852" cy="2180998"/>
              </a:xfrm>
              <a:prstGeom prst="rect">
                <a:avLst/>
              </a:prstGeom>
            </p:spPr>
          </p:pic>
        </p:grpSp>
        <p:sp>
          <p:nvSpPr>
            <p:cNvPr id="10" name="Rectangle 9">
              <a:extLst>
                <a:ext uri="{FF2B5EF4-FFF2-40B4-BE49-F238E27FC236}">
                  <a16:creationId xmlns:a16="http://schemas.microsoft.com/office/drawing/2014/main" id="{2B55183A-BCD5-4689-4906-D93D119729DD}"/>
                </a:ext>
              </a:extLst>
            </p:cNvPr>
            <p:cNvSpPr/>
            <p:nvPr/>
          </p:nvSpPr>
          <p:spPr>
            <a:xfrm>
              <a:off x="451104" y="4011168"/>
              <a:ext cx="7515200" cy="2584704"/>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077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445594-E9E2-BB0A-5B18-F85F7095180C}"/>
              </a:ext>
            </a:extLst>
          </p:cNvPr>
          <p:cNvSpPr/>
          <p:nvPr/>
        </p:nvSpPr>
        <p:spPr>
          <a:xfrm>
            <a:off x="5586413" y="1582350"/>
            <a:ext cx="509587" cy="5036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E0BA368-9554-34E8-5F05-DD01668A6FCF}"/>
              </a:ext>
            </a:extLst>
          </p:cNvPr>
          <p:cNvSpPr/>
          <p:nvPr/>
        </p:nvSpPr>
        <p:spPr>
          <a:xfrm>
            <a:off x="11395227" y="1603066"/>
            <a:ext cx="509587" cy="5036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EEDD9C62-69DF-F0A6-E6EF-5A58ACA1918D}"/>
              </a:ext>
            </a:extLst>
          </p:cNvPr>
          <p:cNvSpPr>
            <a:spLocks noGrp="1"/>
          </p:cNvSpPr>
          <p:nvPr>
            <p:ph type="title"/>
          </p:nvPr>
        </p:nvSpPr>
        <p:spPr>
          <a:xfrm>
            <a:off x="590549" y="437550"/>
            <a:ext cx="11068051" cy="1144800"/>
          </a:xfrm>
        </p:spPr>
        <p:txBody>
          <a:bodyPr/>
          <a:lstStyle/>
          <a:p>
            <a:r>
              <a:rPr lang="en-US" sz="4000" dirty="0"/>
              <a:t>Clusters of atmospheric circulation based on PCA + k-means</a:t>
            </a:r>
          </a:p>
        </p:txBody>
      </p:sp>
      <p:sp>
        <p:nvSpPr>
          <p:cNvPr id="12" name="TextBox 11">
            <a:extLst>
              <a:ext uri="{FF2B5EF4-FFF2-40B4-BE49-F238E27FC236}">
                <a16:creationId xmlns:a16="http://schemas.microsoft.com/office/drawing/2014/main" id="{AF51AB74-C933-67EF-60B4-7C1130C5C58C}"/>
              </a:ext>
            </a:extLst>
          </p:cNvPr>
          <p:cNvSpPr txBox="1"/>
          <p:nvPr/>
        </p:nvSpPr>
        <p:spPr>
          <a:xfrm>
            <a:off x="590549" y="4881885"/>
            <a:ext cx="10910889" cy="1429622"/>
          </a:xfrm>
          <a:prstGeom prst="rect">
            <a:avLst/>
          </a:prstGeom>
          <a:noFill/>
        </p:spPr>
        <p:txBody>
          <a:bodyPr wrap="square" rtlCol="0">
            <a:spAutoFit/>
          </a:bodyPr>
          <a:lstStyle/>
          <a:p>
            <a:pPr>
              <a:lnSpc>
                <a:spcPct val="150000"/>
              </a:lnSpc>
            </a:pPr>
            <a:r>
              <a:rPr lang="en-US" sz="2000" dirty="0"/>
              <a:t>Two issues with this approach:</a:t>
            </a:r>
          </a:p>
          <a:p>
            <a:pPr marL="285750" indent="-285750">
              <a:lnSpc>
                <a:spcPct val="150000"/>
              </a:lnSpc>
              <a:buFont typeface="Arial" panose="020B0604020202020204" pitchFamily="34" charset="0"/>
              <a:buChar char="•"/>
            </a:pPr>
            <a:r>
              <a:rPr lang="en-US" sz="2000" dirty="0"/>
              <a:t>PCA is a linear and non-probabilistic dimensionality reduction method</a:t>
            </a:r>
          </a:p>
          <a:p>
            <a:pPr marL="285750" indent="-285750">
              <a:lnSpc>
                <a:spcPct val="150000"/>
              </a:lnSpc>
              <a:buFont typeface="Arial" panose="020B0604020202020204" pitchFamily="34" charset="0"/>
              <a:buChar char="•"/>
            </a:pPr>
            <a:r>
              <a:rPr lang="en-US" sz="2000" dirty="0"/>
              <a:t>The method is not specific to the target variable</a:t>
            </a:r>
          </a:p>
        </p:txBody>
      </p:sp>
      <p:pic>
        <p:nvPicPr>
          <p:cNvPr id="15" name="Picture 14">
            <a:extLst>
              <a:ext uri="{FF2B5EF4-FFF2-40B4-BE49-F238E27FC236}">
                <a16:creationId xmlns:a16="http://schemas.microsoft.com/office/drawing/2014/main" id="{E43F0A63-AB94-757D-D2AC-FC7EABBF1317}"/>
              </a:ext>
            </a:extLst>
          </p:cNvPr>
          <p:cNvPicPr>
            <a:picLocks noChangeAspect="1"/>
          </p:cNvPicPr>
          <p:nvPr/>
        </p:nvPicPr>
        <p:blipFill>
          <a:blip r:embed="rId2"/>
          <a:stretch>
            <a:fillRect/>
          </a:stretch>
        </p:blipFill>
        <p:spPr>
          <a:xfrm>
            <a:off x="1252538" y="1702185"/>
            <a:ext cx="8934450" cy="3057179"/>
          </a:xfrm>
          <a:prstGeom prst="rect">
            <a:avLst/>
          </a:prstGeom>
        </p:spPr>
      </p:pic>
    </p:spTree>
    <p:extLst>
      <p:ext uri="{BB962C8B-B14F-4D97-AF65-F5344CB8AC3E}">
        <p14:creationId xmlns:p14="http://schemas.microsoft.com/office/powerpoint/2010/main" val="337165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4A46-6B46-757B-551C-85CBE64D79C5}"/>
              </a:ext>
            </a:extLst>
          </p:cNvPr>
          <p:cNvSpPr>
            <a:spLocks noGrp="1"/>
          </p:cNvSpPr>
          <p:nvPr>
            <p:ph type="title"/>
          </p:nvPr>
        </p:nvSpPr>
        <p:spPr/>
        <p:txBody>
          <a:bodyPr/>
          <a:lstStyle/>
          <a:p>
            <a:r>
              <a:rPr lang="en-US" dirty="0"/>
              <a:t>Background - Autoencoders</a:t>
            </a:r>
          </a:p>
        </p:txBody>
      </p:sp>
      <p:sp>
        <p:nvSpPr>
          <p:cNvPr id="6" name="TextBox 5">
            <a:extLst>
              <a:ext uri="{FF2B5EF4-FFF2-40B4-BE49-F238E27FC236}">
                <a16:creationId xmlns:a16="http://schemas.microsoft.com/office/drawing/2014/main" id="{89112C2C-E4BB-90C6-0861-81040E2727C8}"/>
              </a:ext>
            </a:extLst>
          </p:cNvPr>
          <p:cNvSpPr txBox="1"/>
          <p:nvPr/>
        </p:nvSpPr>
        <p:spPr>
          <a:xfrm>
            <a:off x="838200" y="1654091"/>
            <a:ext cx="10306050" cy="880369"/>
          </a:xfrm>
          <a:prstGeom prst="rect">
            <a:avLst/>
          </a:prstGeom>
          <a:noFill/>
        </p:spPr>
        <p:txBody>
          <a:bodyPr wrap="square" rtlCol="0">
            <a:spAutoFit/>
          </a:bodyPr>
          <a:lstStyle/>
          <a:p>
            <a:pPr>
              <a:lnSpc>
                <a:spcPct val="150000"/>
              </a:lnSpc>
            </a:pPr>
            <a:r>
              <a:rPr lang="en-US" dirty="0"/>
              <a:t>PCA analysis can be thought of in terms of learning an encoder (into the reduced space) and a decoder (out of the reduced space).</a:t>
            </a:r>
          </a:p>
        </p:txBody>
      </p:sp>
      <p:pic>
        <p:nvPicPr>
          <p:cNvPr id="11" name="Picture 10">
            <a:extLst>
              <a:ext uri="{FF2B5EF4-FFF2-40B4-BE49-F238E27FC236}">
                <a16:creationId xmlns:a16="http://schemas.microsoft.com/office/drawing/2014/main" id="{7964D60F-F831-7ABA-E8F6-AC105703B0CE}"/>
              </a:ext>
            </a:extLst>
          </p:cNvPr>
          <p:cNvPicPr>
            <a:picLocks noChangeAspect="1"/>
          </p:cNvPicPr>
          <p:nvPr/>
        </p:nvPicPr>
        <p:blipFill>
          <a:blip r:embed="rId2"/>
          <a:stretch>
            <a:fillRect/>
          </a:stretch>
        </p:blipFill>
        <p:spPr>
          <a:xfrm>
            <a:off x="838200" y="2819307"/>
            <a:ext cx="4857919" cy="2714010"/>
          </a:xfrm>
          <a:prstGeom prst="rect">
            <a:avLst/>
          </a:prstGeom>
        </p:spPr>
      </p:pic>
      <p:sp>
        <p:nvSpPr>
          <p:cNvPr id="4" name="TextBox 3">
            <a:extLst>
              <a:ext uri="{FF2B5EF4-FFF2-40B4-BE49-F238E27FC236}">
                <a16:creationId xmlns:a16="http://schemas.microsoft.com/office/drawing/2014/main" id="{54FC8AC4-40A8-AE1B-9CD1-F15ED77DE8B9}"/>
              </a:ext>
            </a:extLst>
          </p:cNvPr>
          <p:cNvSpPr txBox="1"/>
          <p:nvPr/>
        </p:nvSpPr>
        <p:spPr>
          <a:xfrm>
            <a:off x="5991225" y="2423875"/>
            <a:ext cx="6002853" cy="33733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800" dirty="0"/>
              <a:t>An </a:t>
            </a:r>
            <a:r>
              <a:rPr lang="en-US" sz="1800" b="1" dirty="0"/>
              <a:t>autoencoder</a:t>
            </a:r>
            <a:r>
              <a:rPr lang="en-US" sz="1800" dirty="0"/>
              <a:t> is a nonlinear generalization of this idea, implemented through a neural network</a:t>
            </a:r>
            <a:endParaRPr lang="en-US" dirty="0"/>
          </a:p>
          <a:p>
            <a:pPr marL="285750" indent="-285750">
              <a:lnSpc>
                <a:spcPct val="150000"/>
              </a:lnSpc>
              <a:buFont typeface="Arial" panose="020B0604020202020204" pitchFamily="34" charset="0"/>
              <a:buChar char="•"/>
            </a:pPr>
            <a:r>
              <a:rPr lang="en-US" sz="1800" dirty="0"/>
              <a:t>Loss function is simply the reconstruction loss</a:t>
            </a:r>
          </a:p>
          <a:p>
            <a:pPr marL="285750" indent="-285750">
              <a:lnSpc>
                <a:spcPct val="150000"/>
              </a:lnSpc>
              <a:buFont typeface="Arial" panose="020B0604020202020204" pitchFamily="34" charset="0"/>
              <a:buChar char="•"/>
            </a:pPr>
            <a:r>
              <a:rPr lang="en-US" sz="1800" dirty="0"/>
              <a:t>If the neural network has one linear layer, the autoencoder can converge to the PCA solution</a:t>
            </a:r>
            <a:r>
              <a:rPr lang="en-US" dirty="0"/>
              <a:t> when minimizing certain types of reconstruction loss.</a:t>
            </a:r>
          </a:p>
          <a:p>
            <a:pPr marL="285750" indent="-285750">
              <a:lnSpc>
                <a:spcPct val="150000"/>
              </a:lnSpc>
              <a:buFont typeface="Arial" panose="020B0604020202020204" pitchFamily="34" charset="0"/>
              <a:buChar char="•"/>
            </a:pPr>
            <a:r>
              <a:rPr lang="en-US" dirty="0"/>
              <a:t>An autoencoder is ‘strictly more powerful than PCA’ meaning it encodes more information per latent dimension</a:t>
            </a:r>
          </a:p>
        </p:txBody>
      </p:sp>
      <p:sp>
        <p:nvSpPr>
          <p:cNvPr id="7" name="TextBox 6">
            <a:extLst>
              <a:ext uri="{FF2B5EF4-FFF2-40B4-BE49-F238E27FC236}">
                <a16:creationId xmlns:a16="http://schemas.microsoft.com/office/drawing/2014/main" id="{B48C05B6-81B9-6355-9A95-5818BFD60491}"/>
              </a:ext>
            </a:extLst>
          </p:cNvPr>
          <p:cNvSpPr txBox="1"/>
          <p:nvPr/>
        </p:nvSpPr>
        <p:spPr>
          <a:xfrm>
            <a:off x="581025" y="6031281"/>
            <a:ext cx="10820400" cy="464871"/>
          </a:xfrm>
          <a:prstGeom prst="rect">
            <a:avLst/>
          </a:prstGeom>
          <a:noFill/>
        </p:spPr>
        <p:txBody>
          <a:bodyPr wrap="square">
            <a:spAutoFit/>
          </a:bodyPr>
          <a:lstStyle/>
          <a:p>
            <a:pPr>
              <a:lnSpc>
                <a:spcPct val="150000"/>
              </a:lnSpc>
            </a:pPr>
            <a:r>
              <a:rPr lang="en-US" sz="1800" dirty="0">
                <a:solidFill>
                  <a:schemeClr val="accent2"/>
                </a:solidFill>
              </a:rPr>
              <a:t>However, the latent space is not regularized and therefore not continuous which is unfortunate for clustering</a:t>
            </a:r>
            <a:endParaRPr lang="en-US" dirty="0">
              <a:solidFill>
                <a:schemeClr val="accent2"/>
              </a:solidFill>
            </a:endParaRPr>
          </a:p>
        </p:txBody>
      </p:sp>
      <p:sp>
        <p:nvSpPr>
          <p:cNvPr id="3" name="TextBox 2">
            <a:extLst>
              <a:ext uri="{FF2B5EF4-FFF2-40B4-BE49-F238E27FC236}">
                <a16:creationId xmlns:a16="http://schemas.microsoft.com/office/drawing/2014/main" id="{4CBDC45A-83C4-6D53-89FA-33E21D27E5C2}"/>
              </a:ext>
            </a:extLst>
          </p:cNvPr>
          <p:cNvSpPr txBox="1"/>
          <p:nvPr/>
        </p:nvSpPr>
        <p:spPr>
          <a:xfrm>
            <a:off x="348619" y="5520235"/>
            <a:ext cx="6020813" cy="276999"/>
          </a:xfrm>
          <a:prstGeom prst="rect">
            <a:avLst/>
          </a:prstGeom>
          <a:noFill/>
        </p:spPr>
        <p:txBody>
          <a:bodyPr wrap="square">
            <a:spAutoFit/>
          </a:bodyPr>
          <a:lstStyle/>
          <a:p>
            <a:r>
              <a:rPr lang="en-US" sz="1200" dirty="0">
                <a:solidFill>
                  <a:schemeClr val="bg1">
                    <a:lumMod val="50000"/>
                  </a:schemeClr>
                </a:solidFill>
              </a:rPr>
              <a:t>https://towardsdatascience.com/understanding-variational-autoencoders-vaes-f70510919f73</a:t>
            </a:r>
          </a:p>
        </p:txBody>
      </p:sp>
    </p:spTree>
    <p:extLst>
      <p:ext uri="{BB962C8B-B14F-4D97-AF65-F5344CB8AC3E}">
        <p14:creationId xmlns:p14="http://schemas.microsoft.com/office/powerpoint/2010/main" val="220892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CB29-DA8E-7095-DC27-71B7E9917675}"/>
              </a:ext>
            </a:extLst>
          </p:cNvPr>
          <p:cNvSpPr>
            <a:spLocks noGrp="1"/>
          </p:cNvSpPr>
          <p:nvPr>
            <p:ph type="title"/>
          </p:nvPr>
        </p:nvSpPr>
        <p:spPr/>
        <p:txBody>
          <a:bodyPr/>
          <a:lstStyle/>
          <a:p>
            <a:r>
              <a:rPr lang="en-US" dirty="0"/>
              <a:t>Structure of the lecture</a:t>
            </a:r>
            <a:endParaRPr lang="en-US" dirty="0">
              <a:solidFill>
                <a:srgbClr val="C00000"/>
              </a:solidFill>
            </a:endParaRPr>
          </a:p>
        </p:txBody>
      </p:sp>
      <p:sp>
        <p:nvSpPr>
          <p:cNvPr id="3" name="Content Placeholder 2">
            <a:extLst>
              <a:ext uri="{FF2B5EF4-FFF2-40B4-BE49-F238E27FC236}">
                <a16:creationId xmlns:a16="http://schemas.microsoft.com/office/drawing/2014/main" id="{306C8E60-F882-B880-1D66-6039E955DD98}"/>
              </a:ext>
            </a:extLst>
          </p:cNvPr>
          <p:cNvSpPr>
            <a:spLocks noGrp="1"/>
          </p:cNvSpPr>
          <p:nvPr>
            <p:ph idx="1"/>
          </p:nvPr>
        </p:nvSpPr>
        <p:spPr/>
        <p:txBody>
          <a:bodyPr>
            <a:normAutofit fontScale="62500" lnSpcReduction="20000"/>
          </a:bodyPr>
          <a:lstStyle/>
          <a:p>
            <a:pPr marL="514350" indent="-514350">
              <a:lnSpc>
                <a:spcPct val="150000"/>
              </a:lnSpc>
              <a:buFont typeface="+mj-lt"/>
              <a:buAutoNum type="arabicPeriod"/>
            </a:pPr>
            <a:r>
              <a:rPr lang="en-US" sz="4200" dirty="0"/>
              <a:t>Introduction: what is the difference between AI, machine learning and statistics?</a:t>
            </a:r>
          </a:p>
          <a:p>
            <a:pPr marL="514350" indent="-514350">
              <a:lnSpc>
                <a:spcPct val="150000"/>
              </a:lnSpc>
              <a:buFont typeface="+mj-lt"/>
              <a:buAutoNum type="arabicPeriod"/>
            </a:pPr>
            <a:r>
              <a:rPr lang="en-US" sz="4200" dirty="0"/>
              <a:t>Overview of machine learning methods and applications in climate and weather science</a:t>
            </a:r>
          </a:p>
          <a:p>
            <a:pPr marL="514350" indent="-514350">
              <a:lnSpc>
                <a:spcPct val="150000"/>
              </a:lnSpc>
              <a:buFont typeface="+mj-lt"/>
              <a:buAutoNum type="arabicPeriod"/>
            </a:pPr>
            <a:r>
              <a:rPr lang="en-US" sz="4200" dirty="0"/>
              <a:t>Open questions in machine learning: interpretability, uncertainty, physical consistency, treatment of extremes and causality</a:t>
            </a:r>
          </a:p>
          <a:p>
            <a:pPr marL="514350" indent="-514350">
              <a:lnSpc>
                <a:spcPct val="150000"/>
              </a:lnSpc>
              <a:buFont typeface="+mj-lt"/>
              <a:buAutoNum type="arabicPeriod"/>
            </a:pPr>
            <a:r>
              <a:rPr lang="en-US" sz="4200" dirty="0"/>
              <a:t>Application study: clustering using variational autoencoders</a:t>
            </a:r>
          </a:p>
          <a:p>
            <a:endParaRPr lang="en-US" dirty="0"/>
          </a:p>
        </p:txBody>
      </p:sp>
    </p:spTree>
    <p:extLst>
      <p:ext uri="{BB962C8B-B14F-4D97-AF65-F5344CB8AC3E}">
        <p14:creationId xmlns:p14="http://schemas.microsoft.com/office/powerpoint/2010/main" val="418006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4A46-6B46-757B-551C-85CBE64D79C5}"/>
              </a:ext>
            </a:extLst>
          </p:cNvPr>
          <p:cNvSpPr>
            <a:spLocks noGrp="1"/>
          </p:cNvSpPr>
          <p:nvPr>
            <p:ph type="title"/>
          </p:nvPr>
        </p:nvSpPr>
        <p:spPr/>
        <p:txBody>
          <a:bodyPr/>
          <a:lstStyle/>
          <a:p>
            <a:r>
              <a:rPr lang="en-US" dirty="0"/>
              <a:t>Background - Variational Autoencoders</a:t>
            </a:r>
          </a:p>
        </p:txBody>
      </p:sp>
      <p:sp>
        <p:nvSpPr>
          <p:cNvPr id="5" name="TextBox 4">
            <a:extLst>
              <a:ext uri="{FF2B5EF4-FFF2-40B4-BE49-F238E27FC236}">
                <a16:creationId xmlns:a16="http://schemas.microsoft.com/office/drawing/2014/main" id="{5E7E1B1E-42D0-F166-B2FF-4A36021E5182}"/>
              </a:ext>
            </a:extLst>
          </p:cNvPr>
          <p:cNvSpPr txBox="1"/>
          <p:nvPr/>
        </p:nvSpPr>
        <p:spPr>
          <a:xfrm>
            <a:off x="6669742" y="1876205"/>
            <a:ext cx="5242230" cy="29578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800" b="0" dirty="0">
                <a:solidFill>
                  <a:srgbClr val="292929"/>
                </a:solidFill>
                <a:effectLst/>
              </a:rPr>
              <a:t>Architecture similar but mathematical derivation different from Autoencoder</a:t>
            </a:r>
          </a:p>
          <a:p>
            <a:pPr marL="285750" indent="-285750">
              <a:lnSpc>
                <a:spcPct val="150000"/>
              </a:lnSpc>
              <a:buFont typeface="Arial" panose="020B0604020202020204" pitchFamily="34" charset="0"/>
              <a:buChar char="•"/>
            </a:pPr>
            <a:r>
              <a:rPr lang="en-GB" dirty="0">
                <a:solidFill>
                  <a:srgbClr val="292929"/>
                </a:solidFill>
              </a:rPr>
              <a:t>Variational Bayesian Method (loss function derived by finding an approximation to the likelihood using the Evidence Lower Bound)</a:t>
            </a:r>
          </a:p>
          <a:p>
            <a:pPr marL="285750" indent="-285750">
              <a:lnSpc>
                <a:spcPct val="150000"/>
              </a:lnSpc>
              <a:buFont typeface="Arial" panose="020B0604020202020204" pitchFamily="34" charset="0"/>
              <a:buChar char="•"/>
            </a:pPr>
            <a:r>
              <a:rPr lang="en-GB" dirty="0">
                <a:solidFill>
                  <a:srgbClr val="292929"/>
                </a:solidFill>
              </a:rPr>
              <a:t>Regularizes the latent space by explicitly modelling a (most often Gaussian) distribution</a:t>
            </a:r>
            <a:endParaRPr lang="en-US" dirty="0"/>
          </a:p>
        </p:txBody>
      </p:sp>
      <p:sp>
        <p:nvSpPr>
          <p:cNvPr id="6" name="TextBox 5">
            <a:extLst>
              <a:ext uri="{FF2B5EF4-FFF2-40B4-BE49-F238E27FC236}">
                <a16:creationId xmlns:a16="http://schemas.microsoft.com/office/drawing/2014/main" id="{63ABC786-18A0-9760-6A0B-4D4C3BDB728B}"/>
              </a:ext>
            </a:extLst>
          </p:cNvPr>
          <p:cNvSpPr txBox="1"/>
          <p:nvPr/>
        </p:nvSpPr>
        <p:spPr>
          <a:xfrm>
            <a:off x="647113" y="4834066"/>
            <a:ext cx="11163130" cy="1711366"/>
          </a:xfrm>
          <a:prstGeom prst="rect">
            <a:avLst/>
          </a:prstGeom>
          <a:noFill/>
        </p:spPr>
        <p:txBody>
          <a:bodyPr wrap="square" rtlCol="0">
            <a:spAutoFit/>
          </a:bodyPr>
          <a:lstStyle/>
          <a:p>
            <a:pPr>
              <a:lnSpc>
                <a:spcPct val="150000"/>
              </a:lnSpc>
            </a:pPr>
            <a:r>
              <a:rPr lang="en-US" dirty="0">
                <a:solidFill>
                  <a:srgbClr val="C00000"/>
                </a:solidFill>
              </a:rPr>
              <a:t>Why work with a variational autoencoder?</a:t>
            </a:r>
          </a:p>
          <a:p>
            <a:pPr marL="285750" indent="-285750">
              <a:lnSpc>
                <a:spcPct val="150000"/>
              </a:lnSpc>
              <a:buFont typeface="Arial" panose="020B0604020202020204" pitchFamily="34" charset="0"/>
              <a:buChar char="•"/>
            </a:pPr>
            <a:r>
              <a:rPr lang="en-US" dirty="0"/>
              <a:t>Method based on Bayesian Variational Inference that allows us to incorporate priors and covariates (i.e. the target variable) and integrate dimensionality reduction with probabilistic clustering</a:t>
            </a:r>
          </a:p>
          <a:p>
            <a:pPr marL="285750" indent="-285750">
              <a:lnSpc>
                <a:spcPct val="150000"/>
              </a:lnSpc>
              <a:buFont typeface="Arial" panose="020B0604020202020204" pitchFamily="34" charset="0"/>
              <a:buChar char="•"/>
            </a:pPr>
            <a:r>
              <a:rPr lang="en-US" dirty="0"/>
              <a:t>Nonlinear dimensionality reduction could provide improved latent space</a:t>
            </a:r>
          </a:p>
        </p:txBody>
      </p:sp>
      <p:pic>
        <p:nvPicPr>
          <p:cNvPr id="4" name="Picture 3">
            <a:extLst>
              <a:ext uri="{FF2B5EF4-FFF2-40B4-BE49-F238E27FC236}">
                <a16:creationId xmlns:a16="http://schemas.microsoft.com/office/drawing/2014/main" id="{7EBF956D-5C2A-A994-30F0-F6285132903B}"/>
              </a:ext>
            </a:extLst>
          </p:cNvPr>
          <p:cNvPicPr>
            <a:picLocks noChangeAspect="1"/>
          </p:cNvPicPr>
          <p:nvPr/>
        </p:nvPicPr>
        <p:blipFill>
          <a:blip r:embed="rId2"/>
          <a:stretch>
            <a:fillRect/>
          </a:stretch>
        </p:blipFill>
        <p:spPr>
          <a:xfrm>
            <a:off x="452438" y="1775479"/>
            <a:ext cx="6065514" cy="2730370"/>
          </a:xfrm>
          <a:prstGeom prst="rect">
            <a:avLst/>
          </a:prstGeom>
        </p:spPr>
      </p:pic>
    </p:spTree>
    <p:extLst>
      <p:ext uri="{BB962C8B-B14F-4D97-AF65-F5344CB8AC3E}">
        <p14:creationId xmlns:p14="http://schemas.microsoft.com/office/powerpoint/2010/main" val="781880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4A46-6B46-757B-551C-85CBE64D79C5}"/>
              </a:ext>
            </a:extLst>
          </p:cNvPr>
          <p:cNvSpPr>
            <a:spLocks noGrp="1"/>
          </p:cNvSpPr>
          <p:nvPr>
            <p:ph type="title"/>
          </p:nvPr>
        </p:nvSpPr>
        <p:spPr/>
        <p:txBody>
          <a:bodyPr/>
          <a:lstStyle/>
          <a:p>
            <a:r>
              <a:rPr lang="en-US" dirty="0"/>
              <a:t>Background – Variational Inference</a:t>
            </a:r>
          </a:p>
        </p:txBody>
      </p:sp>
      <p:grpSp>
        <p:nvGrpSpPr>
          <p:cNvPr id="21" name="Group 20">
            <a:extLst>
              <a:ext uri="{FF2B5EF4-FFF2-40B4-BE49-F238E27FC236}">
                <a16:creationId xmlns:a16="http://schemas.microsoft.com/office/drawing/2014/main" id="{77917AC9-23FB-1807-B00E-0A410F8167A2}"/>
              </a:ext>
            </a:extLst>
          </p:cNvPr>
          <p:cNvGrpSpPr/>
          <p:nvPr/>
        </p:nvGrpSpPr>
        <p:grpSpPr>
          <a:xfrm>
            <a:off x="3260133" y="1961178"/>
            <a:ext cx="430301" cy="1318452"/>
            <a:chOff x="8296367" y="1811728"/>
            <a:chExt cx="430301" cy="1318452"/>
          </a:xfrm>
        </p:grpSpPr>
        <p:grpSp>
          <p:nvGrpSpPr>
            <p:cNvPr id="14" name="Group 13">
              <a:extLst>
                <a:ext uri="{FF2B5EF4-FFF2-40B4-BE49-F238E27FC236}">
                  <a16:creationId xmlns:a16="http://schemas.microsoft.com/office/drawing/2014/main" id="{BAE5A2B7-7997-CC45-E01D-012EF8ACF0BC}"/>
                </a:ext>
              </a:extLst>
            </p:cNvPr>
            <p:cNvGrpSpPr/>
            <p:nvPr/>
          </p:nvGrpSpPr>
          <p:grpSpPr>
            <a:xfrm>
              <a:off x="8296367" y="1811728"/>
              <a:ext cx="427512" cy="434340"/>
              <a:chOff x="8296367" y="1811728"/>
              <a:chExt cx="427512" cy="434340"/>
            </a:xfrm>
          </p:grpSpPr>
          <p:sp>
            <p:nvSpPr>
              <p:cNvPr id="9" name="TextBox 8">
                <a:extLst>
                  <a:ext uri="{FF2B5EF4-FFF2-40B4-BE49-F238E27FC236}">
                    <a16:creationId xmlns:a16="http://schemas.microsoft.com/office/drawing/2014/main" id="{FAF822F4-ECED-1E8B-1853-A3000A5839B8}"/>
                  </a:ext>
                </a:extLst>
              </p:cNvPr>
              <p:cNvSpPr txBox="1"/>
              <p:nvPr/>
            </p:nvSpPr>
            <p:spPr>
              <a:xfrm>
                <a:off x="8372104" y="1828800"/>
                <a:ext cx="276038" cy="369332"/>
              </a:xfrm>
              <a:prstGeom prst="rect">
                <a:avLst/>
              </a:prstGeom>
              <a:noFill/>
            </p:spPr>
            <p:txBody>
              <a:bodyPr wrap="none" rtlCol="0">
                <a:spAutoFit/>
              </a:bodyPr>
              <a:lstStyle/>
              <a:p>
                <a:r>
                  <a:rPr lang="en-US" dirty="0"/>
                  <a:t>z</a:t>
                </a:r>
              </a:p>
            </p:txBody>
          </p:sp>
          <p:sp>
            <p:nvSpPr>
              <p:cNvPr id="11" name="Oval 10">
                <a:extLst>
                  <a:ext uri="{FF2B5EF4-FFF2-40B4-BE49-F238E27FC236}">
                    <a16:creationId xmlns:a16="http://schemas.microsoft.com/office/drawing/2014/main" id="{F1A41C5C-8FDC-6053-52D6-71B8543C6AD7}"/>
                  </a:ext>
                </a:extLst>
              </p:cNvPr>
              <p:cNvSpPr/>
              <p:nvPr/>
            </p:nvSpPr>
            <p:spPr>
              <a:xfrm>
                <a:off x="8296367" y="1811728"/>
                <a:ext cx="427512" cy="4343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FD498594-BF5D-FA7F-06A7-2FE907741BCC}"/>
                </a:ext>
              </a:extLst>
            </p:cNvPr>
            <p:cNvGrpSpPr/>
            <p:nvPr/>
          </p:nvGrpSpPr>
          <p:grpSpPr>
            <a:xfrm>
              <a:off x="8299156" y="2695840"/>
              <a:ext cx="427512" cy="434340"/>
              <a:chOff x="8299156" y="2695840"/>
              <a:chExt cx="427512" cy="434340"/>
            </a:xfrm>
          </p:grpSpPr>
          <p:sp>
            <p:nvSpPr>
              <p:cNvPr id="10" name="TextBox 9">
                <a:extLst>
                  <a:ext uri="{FF2B5EF4-FFF2-40B4-BE49-F238E27FC236}">
                    <a16:creationId xmlns:a16="http://schemas.microsoft.com/office/drawing/2014/main" id="{132974F3-237F-FE23-3EFA-71E1B4B95F73}"/>
                  </a:ext>
                </a:extLst>
              </p:cNvPr>
              <p:cNvSpPr txBox="1"/>
              <p:nvPr/>
            </p:nvSpPr>
            <p:spPr>
              <a:xfrm>
                <a:off x="8372104" y="2728344"/>
                <a:ext cx="284052" cy="369332"/>
              </a:xfrm>
              <a:prstGeom prst="rect">
                <a:avLst/>
              </a:prstGeom>
              <a:noFill/>
            </p:spPr>
            <p:txBody>
              <a:bodyPr wrap="none" rtlCol="0">
                <a:spAutoFit/>
              </a:bodyPr>
              <a:lstStyle/>
              <a:p>
                <a:r>
                  <a:rPr lang="en-US" dirty="0"/>
                  <a:t>x</a:t>
                </a:r>
              </a:p>
            </p:txBody>
          </p:sp>
          <p:sp>
            <p:nvSpPr>
              <p:cNvPr id="12" name="Oval 11">
                <a:extLst>
                  <a:ext uri="{FF2B5EF4-FFF2-40B4-BE49-F238E27FC236}">
                    <a16:creationId xmlns:a16="http://schemas.microsoft.com/office/drawing/2014/main" id="{FB8FCEF9-B8E0-BAC9-EC59-83FC9CA7B45B}"/>
                  </a:ext>
                </a:extLst>
              </p:cNvPr>
              <p:cNvSpPr/>
              <p:nvPr/>
            </p:nvSpPr>
            <p:spPr>
              <a:xfrm>
                <a:off x="8299156" y="2695840"/>
                <a:ext cx="427512" cy="434340"/>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05CD8C9C-7EF9-FEC2-ECA3-7DA82D6381F6}"/>
                </a:ext>
              </a:extLst>
            </p:cNvPr>
            <p:cNvCxnSpPr>
              <a:cxnSpLocks/>
            </p:cNvCxnSpPr>
            <p:nvPr/>
          </p:nvCxnSpPr>
          <p:spPr>
            <a:xfrm flipV="1">
              <a:off x="8452114" y="2293807"/>
              <a:ext cx="0" cy="331317"/>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73A12F4-0BD6-8851-2135-50FB7A9AD83A}"/>
                </a:ext>
              </a:extLst>
            </p:cNvPr>
            <p:cNvCxnSpPr>
              <a:cxnSpLocks/>
            </p:cNvCxnSpPr>
            <p:nvPr/>
          </p:nvCxnSpPr>
          <p:spPr>
            <a:xfrm>
              <a:off x="8581654" y="2301009"/>
              <a:ext cx="0" cy="32411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B823E7B9-6A91-23F4-48C7-B367857BB910}"/>
              </a:ext>
            </a:extLst>
          </p:cNvPr>
          <p:cNvSpPr txBox="1"/>
          <p:nvPr/>
        </p:nvSpPr>
        <p:spPr>
          <a:xfrm>
            <a:off x="6745142" y="1827125"/>
            <a:ext cx="4608658" cy="880369"/>
          </a:xfrm>
          <a:prstGeom prst="rect">
            <a:avLst/>
          </a:prstGeom>
          <a:noFill/>
          <a:ln w="28575">
            <a:solidFill>
              <a:schemeClr val="accent2">
                <a:lumMod val="75000"/>
              </a:schemeClr>
            </a:solidFill>
          </a:ln>
        </p:spPr>
        <p:txBody>
          <a:bodyPr wrap="square" rtlCol="0">
            <a:spAutoFit/>
          </a:bodyPr>
          <a:lstStyle/>
          <a:p>
            <a:pPr>
              <a:lnSpc>
                <a:spcPct val="150000"/>
              </a:lnSpc>
            </a:pPr>
            <a:r>
              <a:rPr lang="en-US" dirty="0"/>
              <a:t>However, computing the marginal likelihood is computationally intractable.</a:t>
            </a:r>
          </a:p>
        </p:txBody>
      </p:sp>
      <p:sp>
        <p:nvSpPr>
          <p:cNvPr id="25" name="TextBox 24">
            <a:extLst>
              <a:ext uri="{FF2B5EF4-FFF2-40B4-BE49-F238E27FC236}">
                <a16:creationId xmlns:a16="http://schemas.microsoft.com/office/drawing/2014/main" id="{D414CEF7-7E2B-7F7B-5BAF-430C94C00BCA}"/>
              </a:ext>
            </a:extLst>
          </p:cNvPr>
          <p:cNvSpPr txBox="1"/>
          <p:nvPr/>
        </p:nvSpPr>
        <p:spPr>
          <a:xfrm>
            <a:off x="4011211" y="2840986"/>
            <a:ext cx="1505540" cy="369332"/>
          </a:xfrm>
          <a:prstGeom prst="rect">
            <a:avLst/>
          </a:prstGeom>
          <a:noFill/>
        </p:spPr>
        <p:txBody>
          <a:bodyPr wrap="none" rtlCol="0">
            <a:spAutoFit/>
          </a:bodyPr>
          <a:lstStyle/>
          <a:p>
            <a:r>
              <a:rPr lang="en-US" dirty="0"/>
              <a:t>Original space</a:t>
            </a:r>
          </a:p>
        </p:txBody>
      </p:sp>
      <p:sp>
        <p:nvSpPr>
          <p:cNvPr id="26" name="TextBox 25">
            <a:extLst>
              <a:ext uri="{FF2B5EF4-FFF2-40B4-BE49-F238E27FC236}">
                <a16:creationId xmlns:a16="http://schemas.microsoft.com/office/drawing/2014/main" id="{E781871B-1F30-57A9-E377-0DA5F0DF5884}"/>
              </a:ext>
            </a:extLst>
          </p:cNvPr>
          <p:cNvSpPr txBox="1"/>
          <p:nvPr/>
        </p:nvSpPr>
        <p:spPr>
          <a:xfrm>
            <a:off x="4081102" y="1993682"/>
            <a:ext cx="1365758" cy="369332"/>
          </a:xfrm>
          <a:prstGeom prst="rect">
            <a:avLst/>
          </a:prstGeom>
          <a:noFill/>
        </p:spPr>
        <p:txBody>
          <a:bodyPr wrap="none" rtlCol="0">
            <a:spAutoFit/>
          </a:bodyPr>
          <a:lstStyle/>
          <a:p>
            <a:r>
              <a:rPr lang="en-US" dirty="0"/>
              <a:t>Latent space</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F4725F5-C582-B204-60A0-D212C27DA4EA}"/>
                  </a:ext>
                </a:extLst>
              </p:cNvPr>
              <p:cNvSpPr txBox="1"/>
              <p:nvPr/>
            </p:nvSpPr>
            <p:spPr>
              <a:xfrm>
                <a:off x="516589" y="4528074"/>
                <a:ext cx="5579411" cy="1644296"/>
              </a:xfrm>
              <a:prstGeom prst="rect">
                <a:avLst/>
              </a:prstGeom>
              <a:noFill/>
            </p:spPr>
            <p:txBody>
              <a:bodyPr wrap="square" rtlCol="0">
                <a:spAutoFit/>
              </a:bodyPr>
              <a:lstStyle/>
              <a:p>
                <a:pPr>
                  <a:lnSpc>
                    <a:spcPct val="150000"/>
                  </a:lnSpc>
                </a:pPr>
                <a:r>
                  <a:rPr lang="en-US" dirty="0"/>
                  <a:t>Phrased as a Bayesian inference problem: </a:t>
                </a:r>
              </a:p>
              <a:p>
                <a:pPr>
                  <a:lnSpc>
                    <a:spcPct val="150000"/>
                  </a:lnSpc>
                </a:pPr>
                <a:endParaRPr lang="en-US" dirty="0"/>
              </a:p>
              <a:p>
                <a:pPr>
                  <a:lnSpc>
                    <a:spcPct val="150000"/>
                  </a:lnSpc>
                </a:pPr>
                <a:r>
                  <a:rPr lang="en-US" dirty="0"/>
                  <a:t>estimate the posterior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ea typeface="Cambria Math" panose="02040503050406030204" pitchFamily="18" charset="0"/>
                          </a:rPr>
                          <m:t>𝜃</m:t>
                        </m:r>
                      </m:sub>
                    </m:sSub>
                    <m:d>
                      <m:dPr>
                        <m:ctrlPr>
                          <a:rPr lang="de-DE" b="0" i="1" smtClean="0">
                            <a:latin typeface="Cambria Math" panose="02040503050406030204" pitchFamily="18" charset="0"/>
                          </a:rPr>
                        </m:ctrlPr>
                      </m:dPr>
                      <m:e>
                        <m:r>
                          <a:rPr lang="de-DE" b="0" i="1" smtClean="0">
                            <a:latin typeface="Cambria Math" panose="02040503050406030204" pitchFamily="18" charset="0"/>
                          </a:rPr>
                          <m:t>𝑧</m:t>
                        </m:r>
                      </m:e>
                      <m:e>
                        <m:r>
                          <a:rPr lang="de-DE" b="0" i="1" smtClean="0">
                            <a:latin typeface="Cambria Math" panose="02040503050406030204" pitchFamily="18" charset="0"/>
                          </a:rPr>
                          <m:t>𝑥</m:t>
                        </m:r>
                      </m:e>
                    </m:d>
                    <m:r>
                      <a:rPr lang="de-DE" b="0" i="1" smtClean="0">
                        <a:latin typeface="Cambria Math" panose="02040503050406030204" pitchFamily="18" charset="0"/>
                      </a:rPr>
                      <m:t>= </m:t>
                    </m:r>
                    <m:f>
                      <m:fPr>
                        <m:ctrlPr>
                          <a:rPr lang="de-DE" b="0" i="1" smtClean="0">
                            <a:latin typeface="Cambria Math" panose="02040503050406030204" pitchFamily="18" charset="0"/>
                          </a:rPr>
                        </m:ctrlPr>
                      </m:fPr>
                      <m:num>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ea typeface="Cambria Math" panose="02040503050406030204" pitchFamily="18" charset="0"/>
                              </a:rPr>
                              <m:t>𝜃</m:t>
                            </m:r>
                          </m:sub>
                        </m:sSub>
                        <m:d>
                          <m:dPr>
                            <m:ctrlPr>
                              <a:rPr lang="de-DE" i="1" smtClean="0">
                                <a:latin typeface="Cambria Math" panose="02040503050406030204" pitchFamily="18" charset="0"/>
                              </a:rPr>
                            </m:ctrlPr>
                          </m:dPr>
                          <m:e>
                            <m:r>
                              <a:rPr lang="de-DE" b="0" i="1" smtClean="0">
                                <a:latin typeface="Cambria Math" panose="02040503050406030204" pitchFamily="18" charset="0"/>
                              </a:rPr>
                              <m:t>𝑥</m:t>
                            </m:r>
                          </m:e>
                          <m:e>
                            <m:r>
                              <a:rPr lang="de-DE" b="0" i="1" smtClean="0">
                                <a:latin typeface="Cambria Math" panose="02040503050406030204" pitchFamily="18" charset="0"/>
                              </a:rPr>
                              <m:t>𝑧</m:t>
                            </m:r>
                          </m:e>
                        </m:d>
                        <m:sSub>
                          <m:sSubPr>
                            <m:ctrlPr>
                              <a:rPr lang="de-DE" b="0" i="1" smtClean="0">
                                <a:latin typeface="Cambria Math" panose="02040503050406030204" pitchFamily="18" charset="0"/>
                              </a:rPr>
                            </m:ctrlPr>
                          </m:sSubPr>
                          <m:e>
                            <m:r>
                              <a:rPr lang="de-DE" b="0" i="1" smtClean="0">
                                <a:latin typeface="Cambria Math" panose="02040503050406030204" pitchFamily="18" charset="0"/>
                              </a:rPr>
                              <m:t> </m:t>
                            </m:r>
                            <m:r>
                              <a:rPr lang="de-DE" b="0" i="1" smtClean="0">
                                <a:latin typeface="Cambria Math" panose="02040503050406030204" pitchFamily="18" charset="0"/>
                              </a:rPr>
                              <m:t>𝑝</m:t>
                            </m:r>
                          </m:e>
                          <m:sub>
                            <m:r>
                              <a:rPr lang="de-DE" b="0" i="1" smtClean="0">
                                <a:latin typeface="Cambria Math" panose="02040503050406030204" pitchFamily="18" charset="0"/>
                                <a:ea typeface="Cambria Math" panose="02040503050406030204" pitchFamily="18" charset="0"/>
                              </a:rPr>
                              <m:t>𝜃</m:t>
                            </m:r>
                          </m:sub>
                        </m:sSub>
                        <m:r>
                          <a:rPr lang="de-DE" b="0" i="1" smtClean="0">
                            <a:latin typeface="Cambria Math" panose="02040503050406030204" pitchFamily="18" charset="0"/>
                          </a:rPr>
                          <m:t>(</m:t>
                        </m:r>
                        <m:r>
                          <a:rPr lang="de-DE" b="0" i="1" smtClean="0">
                            <a:latin typeface="Cambria Math" panose="02040503050406030204" pitchFamily="18" charset="0"/>
                          </a:rPr>
                          <m:t>𝑧</m:t>
                        </m:r>
                        <m:r>
                          <a:rPr lang="de-DE" b="0" i="1" smtClean="0">
                            <a:latin typeface="Cambria Math" panose="02040503050406030204" pitchFamily="18" charset="0"/>
                          </a:rPr>
                          <m:t>)</m:t>
                        </m:r>
                      </m:num>
                      <m:den>
                        <m:nary>
                          <m:naryPr>
                            <m:limLoc m:val="undOvr"/>
                            <m:subHide m:val="on"/>
                            <m:supHide m:val="on"/>
                            <m:ctrlPr>
                              <a:rPr lang="de-DE" b="0" i="1" smtClean="0">
                                <a:latin typeface="Cambria Math" panose="02040503050406030204" pitchFamily="18" charset="0"/>
                              </a:rPr>
                            </m:ctrlPr>
                          </m:naryPr>
                          <m:sub/>
                          <m:sup/>
                          <m:e>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ea typeface="Cambria Math" panose="02040503050406030204" pitchFamily="18" charset="0"/>
                                  </a:rPr>
                                  <m:t>𝜃</m:t>
                                </m:r>
                              </m:sub>
                            </m:sSub>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e>
                        </m:nary>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𝑧</m:t>
                            </m:r>
                          </m:e>
                        </m:acc>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𝑝</m:t>
                            </m:r>
                          </m:e>
                          <m:sub>
                            <m:r>
                              <a:rPr lang="de-DE" b="0" i="1" smtClean="0">
                                <a:latin typeface="Cambria Math" panose="02040503050406030204" pitchFamily="18" charset="0"/>
                                <a:ea typeface="Cambria Math" panose="02040503050406030204" pitchFamily="18" charset="0"/>
                              </a:rPr>
                              <m:t>𝜃</m:t>
                            </m:r>
                          </m:sub>
                        </m:sSub>
                        <m:r>
                          <a:rPr lang="de-DE" b="0" i="1" smtClean="0">
                            <a:latin typeface="Cambria Math" panose="02040503050406030204" pitchFamily="18" charset="0"/>
                          </a:rPr>
                          <m:t>(</m:t>
                        </m:r>
                        <m:acc>
                          <m:accPr>
                            <m:chr m:val="̃"/>
                            <m:ctrlPr>
                              <a:rPr lang="de-DE" i="1">
                                <a:latin typeface="Cambria Math" panose="02040503050406030204" pitchFamily="18" charset="0"/>
                              </a:rPr>
                            </m:ctrlPr>
                          </m:accPr>
                          <m:e>
                            <m:r>
                              <a:rPr lang="de-DE" i="1">
                                <a:latin typeface="Cambria Math" panose="02040503050406030204" pitchFamily="18" charset="0"/>
                              </a:rPr>
                              <m:t>𝑧</m:t>
                            </m:r>
                          </m:e>
                        </m:acc>
                        <m:r>
                          <a:rPr lang="de-DE" b="0" i="1" smtClean="0">
                            <a:latin typeface="Cambria Math" panose="02040503050406030204" pitchFamily="18" charset="0"/>
                          </a:rPr>
                          <m:t>) </m:t>
                        </m:r>
                        <m:r>
                          <a:rPr lang="de-DE" b="0" i="1" smtClean="0">
                            <a:latin typeface="Cambria Math" panose="02040503050406030204" pitchFamily="18" charset="0"/>
                          </a:rPr>
                          <m:t>𝑑</m:t>
                        </m:r>
                        <m:acc>
                          <m:accPr>
                            <m:chr m:val="̃"/>
                            <m:ctrlPr>
                              <a:rPr lang="de-DE" i="1">
                                <a:latin typeface="Cambria Math" panose="02040503050406030204" pitchFamily="18" charset="0"/>
                              </a:rPr>
                            </m:ctrlPr>
                          </m:accPr>
                          <m:e>
                            <m:r>
                              <a:rPr lang="de-DE" i="1">
                                <a:latin typeface="Cambria Math" panose="02040503050406030204" pitchFamily="18" charset="0"/>
                              </a:rPr>
                              <m:t>𝑧</m:t>
                            </m:r>
                          </m:e>
                        </m:acc>
                      </m:den>
                    </m:f>
                  </m:oMath>
                </a14:m>
                <a:endParaRPr lang="de-DE" sz="1800" b="0" dirty="0">
                  <a:ea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8F4725F5-C582-B204-60A0-D212C27DA4EA}"/>
                  </a:ext>
                </a:extLst>
              </p:cNvPr>
              <p:cNvSpPr txBox="1">
                <a:spLocks noRot="1" noChangeAspect="1" noMove="1" noResize="1" noEditPoints="1" noAdjustHandles="1" noChangeArrowheads="1" noChangeShapeType="1" noTextEdit="1"/>
              </p:cNvSpPr>
              <p:nvPr/>
            </p:nvSpPr>
            <p:spPr>
              <a:xfrm>
                <a:off x="516589" y="4528074"/>
                <a:ext cx="5579411" cy="1644296"/>
              </a:xfrm>
              <a:prstGeom prst="rect">
                <a:avLst/>
              </a:prstGeom>
              <a:blipFill>
                <a:blip r:embed="rId2"/>
                <a:stretch>
                  <a:fillRect l="-907" b="-3206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0CB4543-8E65-D96E-9D65-16076B9E73E7}"/>
              </a:ext>
            </a:extLst>
          </p:cNvPr>
          <p:cNvSpPr txBox="1"/>
          <p:nvPr/>
        </p:nvSpPr>
        <p:spPr>
          <a:xfrm>
            <a:off x="844083" y="1844197"/>
            <a:ext cx="1524648" cy="369332"/>
          </a:xfrm>
          <a:prstGeom prst="rect">
            <a:avLst/>
          </a:prstGeom>
          <a:noFill/>
        </p:spPr>
        <p:txBody>
          <a:bodyPr wrap="none" rtlCol="0">
            <a:spAutoFit/>
          </a:bodyPr>
          <a:lstStyle/>
          <a:p>
            <a:r>
              <a:rPr lang="en-US" dirty="0"/>
              <a:t>Starting point:</a:t>
            </a:r>
          </a:p>
        </p:txBody>
      </p:sp>
      <p:sp>
        <p:nvSpPr>
          <p:cNvPr id="4" name="Rounded Rectangle 3">
            <a:extLst>
              <a:ext uri="{FF2B5EF4-FFF2-40B4-BE49-F238E27FC236}">
                <a16:creationId xmlns:a16="http://schemas.microsoft.com/office/drawing/2014/main" id="{5638BA07-C417-3853-6DDB-0794875FEDE5}"/>
              </a:ext>
            </a:extLst>
          </p:cNvPr>
          <p:cNvSpPr/>
          <p:nvPr/>
        </p:nvSpPr>
        <p:spPr>
          <a:xfrm>
            <a:off x="3070311" y="1802002"/>
            <a:ext cx="820969" cy="1626998"/>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00CF10C-B69B-75D3-7742-4843D849B61F}"/>
                  </a:ext>
                </a:extLst>
              </p:cNvPr>
              <p:cNvSpPr txBox="1"/>
              <p:nvPr/>
            </p:nvSpPr>
            <p:spPr>
              <a:xfrm>
                <a:off x="2558964" y="2065833"/>
                <a:ext cx="3370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ea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Φ</m:t>
                          </m:r>
                        </m:e>
                        <m:sub>
                          <m:r>
                            <a:rPr lang="de-DE" b="0" i="1" smtClean="0">
                              <a:latin typeface="Cambria Math" panose="02040503050406030204" pitchFamily="18" charset="0"/>
                              <a:ea typeface="Cambria Math" panose="02040503050406030204" pitchFamily="18" charset="0"/>
                            </a:rPr>
                            <m:t>𝑧</m:t>
                          </m:r>
                        </m:sub>
                      </m:sSub>
                    </m:oMath>
                  </m:oMathPara>
                </a14:m>
                <a:endParaRPr lang="en-US" dirty="0"/>
              </a:p>
            </p:txBody>
          </p:sp>
        </mc:Choice>
        <mc:Fallback xmlns="">
          <p:sp>
            <p:nvSpPr>
              <p:cNvPr id="5" name="TextBox 4">
                <a:extLst>
                  <a:ext uri="{FF2B5EF4-FFF2-40B4-BE49-F238E27FC236}">
                    <a16:creationId xmlns:a16="http://schemas.microsoft.com/office/drawing/2014/main" id="{100CF10C-B69B-75D3-7742-4843D849B61F}"/>
                  </a:ext>
                </a:extLst>
              </p:cNvPr>
              <p:cNvSpPr txBox="1">
                <a:spLocks noRot="1" noChangeAspect="1" noMove="1" noResize="1" noEditPoints="1" noAdjustHandles="1" noChangeArrowheads="1" noChangeShapeType="1" noTextEdit="1"/>
              </p:cNvSpPr>
              <p:nvPr/>
            </p:nvSpPr>
            <p:spPr>
              <a:xfrm>
                <a:off x="2558964" y="2065833"/>
                <a:ext cx="337079" cy="276999"/>
              </a:xfrm>
              <a:prstGeom prst="rect">
                <a:avLst/>
              </a:prstGeom>
              <a:blipFill>
                <a:blip r:embed="rId3"/>
                <a:stretch>
                  <a:fillRect l="-14286" b="-8696"/>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4DEDEBF5-F6F6-1DCA-132D-BBD0801EAE96}"/>
              </a:ext>
            </a:extLst>
          </p:cNvPr>
          <p:cNvCxnSpPr>
            <a:cxnSpLocks/>
            <a:stCxn id="5" idx="3"/>
          </p:cNvCxnSpPr>
          <p:nvPr/>
        </p:nvCxnSpPr>
        <p:spPr>
          <a:xfrm flipV="1">
            <a:off x="2896043" y="2204332"/>
            <a:ext cx="350263" cy="1"/>
          </a:xfrm>
          <a:prstGeom prst="straightConnector1">
            <a:avLst/>
          </a:prstGeom>
          <a:ln w="1905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255933F-3675-71AD-37AB-D0AF8F55CEFB}"/>
                  </a:ext>
                </a:extLst>
              </p:cNvPr>
              <p:cNvSpPr txBox="1"/>
              <p:nvPr/>
            </p:nvSpPr>
            <p:spPr>
              <a:xfrm>
                <a:off x="2545698" y="2939132"/>
                <a:ext cx="189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ea typeface="Cambria Math" panose="02040503050406030204" pitchFamily="18" charset="0"/>
                        </a:rPr>
                        <m:t>𝜃</m:t>
                      </m:r>
                    </m:oMath>
                  </m:oMathPara>
                </a14:m>
                <a:endParaRPr lang="en-US" dirty="0"/>
              </a:p>
            </p:txBody>
          </p:sp>
        </mc:Choice>
        <mc:Fallback xmlns="">
          <p:sp>
            <p:nvSpPr>
              <p:cNvPr id="7" name="TextBox 6">
                <a:extLst>
                  <a:ext uri="{FF2B5EF4-FFF2-40B4-BE49-F238E27FC236}">
                    <a16:creationId xmlns:a16="http://schemas.microsoft.com/office/drawing/2014/main" id="{D255933F-3675-71AD-37AB-D0AF8F55CEFB}"/>
                  </a:ext>
                </a:extLst>
              </p:cNvPr>
              <p:cNvSpPr txBox="1">
                <a:spLocks noRot="1" noChangeAspect="1" noMove="1" noResize="1" noEditPoints="1" noAdjustHandles="1" noChangeArrowheads="1" noChangeShapeType="1" noTextEdit="1"/>
              </p:cNvSpPr>
              <p:nvPr/>
            </p:nvSpPr>
            <p:spPr>
              <a:xfrm>
                <a:off x="2545698" y="2939132"/>
                <a:ext cx="189474" cy="276999"/>
              </a:xfrm>
              <a:prstGeom prst="rect">
                <a:avLst/>
              </a:prstGeom>
              <a:blipFill>
                <a:blip r:embed="rId4"/>
                <a:stretch>
                  <a:fillRect l="-25000" r="-18750" b="-4348"/>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9ED3014E-300A-9020-560B-2EDB8BD60A16}"/>
              </a:ext>
            </a:extLst>
          </p:cNvPr>
          <p:cNvCxnSpPr>
            <a:cxnSpLocks/>
            <a:stCxn id="7" idx="3"/>
          </p:cNvCxnSpPr>
          <p:nvPr/>
        </p:nvCxnSpPr>
        <p:spPr>
          <a:xfrm flipV="1">
            <a:off x="2735172" y="3077631"/>
            <a:ext cx="497868" cy="1"/>
          </a:xfrm>
          <a:prstGeom prst="straightConnector1">
            <a:avLst/>
          </a:prstGeom>
          <a:ln w="1905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274DE98-2919-123B-2FCA-92D30AC921C7}"/>
              </a:ext>
            </a:extLst>
          </p:cNvPr>
          <p:cNvCxnSpPr>
            <a:cxnSpLocks/>
          </p:cNvCxnSpPr>
          <p:nvPr/>
        </p:nvCxnSpPr>
        <p:spPr>
          <a:xfrm flipV="1">
            <a:off x="935163" y="2615501"/>
            <a:ext cx="350263" cy="1"/>
          </a:xfrm>
          <a:prstGeom prst="straightConnector1">
            <a:avLst/>
          </a:prstGeom>
          <a:ln w="19050">
            <a:solidFill>
              <a:schemeClr val="tx1"/>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E82364-C1A3-0136-BC6E-A985248C91DA}"/>
              </a:ext>
            </a:extLst>
          </p:cNvPr>
          <p:cNvSpPr txBox="1"/>
          <p:nvPr/>
        </p:nvSpPr>
        <p:spPr>
          <a:xfrm>
            <a:off x="838200" y="2320561"/>
            <a:ext cx="1205395" cy="276999"/>
          </a:xfrm>
          <a:prstGeom prst="rect">
            <a:avLst/>
          </a:prstGeom>
          <a:noFill/>
        </p:spPr>
        <p:txBody>
          <a:bodyPr wrap="none" rtlCol="0">
            <a:spAutoFit/>
          </a:bodyPr>
          <a:lstStyle/>
          <a:p>
            <a:r>
              <a:rPr lang="en-US" sz="1200" dirty="0"/>
              <a:t>Inference model</a:t>
            </a:r>
          </a:p>
        </p:txBody>
      </p:sp>
      <p:cxnSp>
        <p:nvCxnSpPr>
          <p:cNvPr id="19" name="Straight Arrow Connector 18">
            <a:extLst>
              <a:ext uri="{FF2B5EF4-FFF2-40B4-BE49-F238E27FC236}">
                <a16:creationId xmlns:a16="http://schemas.microsoft.com/office/drawing/2014/main" id="{A2CB6028-2E7E-07DD-D674-97732184D621}"/>
              </a:ext>
            </a:extLst>
          </p:cNvPr>
          <p:cNvCxnSpPr>
            <a:cxnSpLocks/>
          </p:cNvCxnSpPr>
          <p:nvPr/>
        </p:nvCxnSpPr>
        <p:spPr>
          <a:xfrm flipV="1">
            <a:off x="935162" y="3110831"/>
            <a:ext cx="350263" cy="1"/>
          </a:xfrm>
          <a:prstGeom prst="straightConnector1">
            <a:avLst/>
          </a:prstGeom>
          <a:ln w="19050">
            <a:solidFill>
              <a:schemeClr val="tx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0EC836A-5052-CB69-BEE4-A80A38B72757}"/>
              </a:ext>
            </a:extLst>
          </p:cNvPr>
          <p:cNvSpPr txBox="1"/>
          <p:nvPr/>
        </p:nvSpPr>
        <p:spPr>
          <a:xfrm>
            <a:off x="838200" y="2804588"/>
            <a:ext cx="1302344" cy="276999"/>
          </a:xfrm>
          <a:prstGeom prst="rect">
            <a:avLst/>
          </a:prstGeom>
          <a:noFill/>
        </p:spPr>
        <p:txBody>
          <a:bodyPr wrap="none" rtlCol="0">
            <a:spAutoFit/>
          </a:bodyPr>
          <a:lstStyle/>
          <a:p>
            <a:r>
              <a:rPr lang="en-US" sz="1200" dirty="0"/>
              <a:t>Generative model</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E542952-F393-F5E2-041A-260142CF6C6E}"/>
                  </a:ext>
                </a:extLst>
              </p:cNvPr>
              <p:cNvSpPr txBox="1"/>
              <p:nvPr/>
            </p:nvSpPr>
            <p:spPr>
              <a:xfrm>
                <a:off x="516589" y="3898950"/>
                <a:ext cx="4318490" cy="369332"/>
              </a:xfrm>
              <a:prstGeom prst="rect">
                <a:avLst/>
              </a:prstGeom>
              <a:noFill/>
            </p:spPr>
            <p:txBody>
              <a:bodyPr wrap="none" rtlCol="0">
                <a:spAutoFit/>
              </a:bodyPr>
              <a:lstStyle/>
              <a:p>
                <a:r>
                  <a:rPr lang="en-US" dirty="0"/>
                  <a:t>Aim: estimate probabilistic encoder </a:t>
                </a:r>
                <a14:m>
                  <m:oMath xmlns:m="http://schemas.openxmlformats.org/officeDocument/2006/math">
                    <m:sSub>
                      <m:sSubPr>
                        <m:ctrlPr>
                          <a:rPr lang="de-DE" b="0" i="1" smtClean="0">
                            <a:latin typeface="Cambria Math" panose="02040503050406030204" pitchFamily="18" charset="0"/>
                          </a:rPr>
                        </m:ctrlPr>
                      </m:sSubPr>
                      <m:e>
                        <m:r>
                          <a:rPr lang="de-DE" i="1">
                            <a:latin typeface="Cambria Math" panose="02040503050406030204" pitchFamily="18" charset="0"/>
                          </a:rPr>
                          <m:t>𝑝</m:t>
                        </m:r>
                      </m:e>
                      <m:sub>
                        <m:r>
                          <a:rPr lang="de-DE" b="0" i="1" smtClean="0">
                            <a:latin typeface="Cambria Math" panose="02040503050406030204" pitchFamily="18" charset="0"/>
                            <a:ea typeface="Cambria Math" panose="02040503050406030204" pitchFamily="18" charset="0"/>
                          </a:rPr>
                          <m:t>𝜃</m:t>
                        </m:r>
                      </m:sub>
                    </m:sSub>
                    <m:d>
                      <m:dPr>
                        <m:ctrlPr>
                          <a:rPr lang="de-DE" i="1">
                            <a:latin typeface="Cambria Math" panose="02040503050406030204" pitchFamily="18" charset="0"/>
                          </a:rPr>
                        </m:ctrlPr>
                      </m:dPr>
                      <m:e>
                        <m:r>
                          <a:rPr lang="de-DE" i="1">
                            <a:latin typeface="Cambria Math" panose="02040503050406030204" pitchFamily="18" charset="0"/>
                          </a:rPr>
                          <m:t>𝑧</m:t>
                        </m:r>
                      </m:e>
                      <m:e>
                        <m:r>
                          <a:rPr lang="de-DE" i="1">
                            <a:latin typeface="Cambria Math" panose="02040503050406030204" pitchFamily="18" charset="0"/>
                          </a:rPr>
                          <m:t>𝑥</m:t>
                        </m:r>
                      </m:e>
                    </m:d>
                  </m:oMath>
                </a14:m>
                <a:endParaRPr lang="en-US" dirty="0"/>
              </a:p>
            </p:txBody>
          </p:sp>
        </mc:Choice>
        <mc:Fallback xmlns="">
          <p:sp>
            <p:nvSpPr>
              <p:cNvPr id="27" name="TextBox 26">
                <a:extLst>
                  <a:ext uri="{FF2B5EF4-FFF2-40B4-BE49-F238E27FC236}">
                    <a16:creationId xmlns:a16="http://schemas.microsoft.com/office/drawing/2014/main" id="{6E542952-F393-F5E2-041A-260142CF6C6E}"/>
                  </a:ext>
                </a:extLst>
              </p:cNvPr>
              <p:cNvSpPr txBox="1">
                <a:spLocks noRot="1" noChangeAspect="1" noMove="1" noResize="1" noEditPoints="1" noAdjustHandles="1" noChangeArrowheads="1" noChangeShapeType="1" noTextEdit="1"/>
              </p:cNvSpPr>
              <p:nvPr/>
            </p:nvSpPr>
            <p:spPr>
              <a:xfrm>
                <a:off x="516589" y="3898950"/>
                <a:ext cx="4318490" cy="369332"/>
              </a:xfrm>
              <a:prstGeom prst="rect">
                <a:avLst/>
              </a:prstGeom>
              <a:blipFill>
                <a:blip r:embed="rId5"/>
                <a:stretch>
                  <a:fillRect l="-1173" t="-10345" b="-27586"/>
                </a:stretch>
              </a:blipFill>
            </p:spPr>
            <p:txBody>
              <a:bodyPr/>
              <a:lstStyle/>
              <a:p>
                <a:r>
                  <a:rPr lang="en-US">
                    <a:noFill/>
                  </a:rPr>
                  <a:t> </a:t>
                </a:r>
              </a:p>
            </p:txBody>
          </p:sp>
        </mc:Fallback>
      </mc:AlternateContent>
      <p:grpSp>
        <p:nvGrpSpPr>
          <p:cNvPr id="37" name="Group 36">
            <a:extLst>
              <a:ext uri="{FF2B5EF4-FFF2-40B4-BE49-F238E27FC236}">
                <a16:creationId xmlns:a16="http://schemas.microsoft.com/office/drawing/2014/main" id="{98FACEEA-CCA1-9769-4ACE-3A33524BAC6B}"/>
              </a:ext>
            </a:extLst>
          </p:cNvPr>
          <p:cNvGrpSpPr/>
          <p:nvPr/>
        </p:nvGrpSpPr>
        <p:grpSpPr>
          <a:xfrm>
            <a:off x="1489372" y="4992546"/>
            <a:ext cx="3567236" cy="602342"/>
            <a:chOff x="1489372" y="4992546"/>
            <a:chExt cx="3567236" cy="602342"/>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F35D87E-CBFC-4A2C-22E5-7558117BEF77}"/>
                    </a:ext>
                  </a:extLst>
                </p:cNvPr>
                <p:cNvSpPr txBox="1"/>
                <p:nvPr/>
              </p:nvSpPr>
              <p:spPr>
                <a:xfrm>
                  <a:off x="1489372" y="4992546"/>
                  <a:ext cx="3567236" cy="423001"/>
                </a:xfrm>
                <a:prstGeom prst="rect">
                  <a:avLst/>
                </a:prstGeom>
                <a:noFill/>
              </p:spPr>
              <p:txBody>
                <a:bodyPr wrap="square" rtlCol="0">
                  <a:spAutoFit/>
                </a:bodyPr>
                <a:lstStyle/>
                <a:p>
                  <a:pPr>
                    <a:lnSpc>
                      <a:spcPct val="150000"/>
                    </a:lnSpc>
                  </a:pPr>
                  <a:r>
                    <a:rPr lang="en-US" sz="1400" b="1" dirty="0">
                      <a:solidFill>
                        <a:schemeClr val="accent6">
                          <a:lumMod val="75000"/>
                        </a:schemeClr>
                      </a:solidFill>
                    </a:rPr>
                    <a:t>Likelihood </a:t>
                  </a:r>
                  <a14:m>
                    <m:oMath xmlns:m="http://schemas.openxmlformats.org/officeDocument/2006/math">
                      <m:sSub>
                        <m:sSubPr>
                          <m:ctrlPr>
                            <a:rPr lang="de-DE" sz="1400" b="1" i="1" smtClean="0">
                              <a:solidFill>
                                <a:schemeClr val="accent6">
                                  <a:lumMod val="75000"/>
                                </a:schemeClr>
                              </a:solidFill>
                              <a:latin typeface="Cambria Math" panose="02040503050406030204" pitchFamily="18" charset="0"/>
                            </a:rPr>
                          </m:ctrlPr>
                        </m:sSubPr>
                        <m:e>
                          <m:r>
                            <a:rPr lang="de-DE" sz="1400" b="1" i="1" smtClean="0">
                              <a:solidFill>
                                <a:schemeClr val="accent6">
                                  <a:lumMod val="75000"/>
                                </a:schemeClr>
                              </a:solidFill>
                              <a:latin typeface="Cambria Math" panose="02040503050406030204" pitchFamily="18" charset="0"/>
                            </a:rPr>
                            <m:t>𝒑</m:t>
                          </m:r>
                        </m:e>
                        <m:sub>
                          <m:r>
                            <a:rPr lang="de-DE" sz="1400" b="1" i="1" smtClean="0">
                              <a:solidFill>
                                <a:schemeClr val="accent6">
                                  <a:lumMod val="75000"/>
                                </a:schemeClr>
                              </a:solidFill>
                              <a:latin typeface="Cambria Math" panose="02040503050406030204" pitchFamily="18" charset="0"/>
                              <a:ea typeface="Cambria Math" panose="02040503050406030204" pitchFamily="18" charset="0"/>
                            </a:rPr>
                            <m:t>𝜽</m:t>
                          </m:r>
                        </m:sub>
                      </m:sSub>
                      <m:d>
                        <m:dPr>
                          <m:ctrlPr>
                            <a:rPr lang="de-DE" sz="1400" b="1" i="1" smtClean="0">
                              <a:solidFill>
                                <a:schemeClr val="accent6">
                                  <a:lumMod val="75000"/>
                                </a:schemeClr>
                              </a:solidFill>
                              <a:latin typeface="Cambria Math" panose="02040503050406030204" pitchFamily="18" charset="0"/>
                            </a:rPr>
                          </m:ctrlPr>
                        </m:dPr>
                        <m:e>
                          <m:r>
                            <a:rPr lang="de-DE" sz="1400" b="1" i="1" smtClean="0">
                              <a:solidFill>
                                <a:schemeClr val="accent6">
                                  <a:lumMod val="75000"/>
                                </a:schemeClr>
                              </a:solidFill>
                              <a:latin typeface="Cambria Math" panose="02040503050406030204" pitchFamily="18" charset="0"/>
                            </a:rPr>
                            <m:t>𝒙</m:t>
                          </m:r>
                        </m:e>
                        <m:e>
                          <m:r>
                            <a:rPr lang="de-DE" sz="1400" b="1" i="1" smtClean="0">
                              <a:solidFill>
                                <a:schemeClr val="accent6">
                                  <a:lumMod val="75000"/>
                                </a:schemeClr>
                              </a:solidFill>
                              <a:latin typeface="Cambria Math" panose="02040503050406030204" pitchFamily="18" charset="0"/>
                            </a:rPr>
                            <m:t>𝒛</m:t>
                          </m:r>
                        </m:e>
                      </m:d>
                      <m:r>
                        <a:rPr lang="de-DE" sz="1400" b="1" i="1" smtClean="0">
                          <a:solidFill>
                            <a:schemeClr val="accent6">
                              <a:lumMod val="75000"/>
                            </a:schemeClr>
                          </a:solidFill>
                          <a:latin typeface="Cambria Math" panose="02040503050406030204" pitchFamily="18" charset="0"/>
                          <a:ea typeface="Cambria Math" panose="02040503050406030204" pitchFamily="18" charset="0"/>
                        </a:rPr>
                        <m:t>~</m:t>
                      </m:r>
                      <m:r>
                        <a:rPr lang="de-DE" sz="1400" b="1" i="1" smtClean="0">
                          <a:solidFill>
                            <a:schemeClr val="accent6">
                              <a:lumMod val="75000"/>
                            </a:schemeClr>
                          </a:solidFill>
                          <a:latin typeface="Cambria Math" panose="02040503050406030204" pitchFamily="18" charset="0"/>
                          <a:ea typeface="Cambria Math" panose="02040503050406030204" pitchFamily="18" charset="0"/>
                        </a:rPr>
                        <m:t>𝑵</m:t>
                      </m:r>
                      <m:d>
                        <m:dPr>
                          <m:ctrlPr>
                            <a:rPr lang="de-DE" sz="1400" b="1" i="1" smtClean="0">
                              <a:solidFill>
                                <a:schemeClr val="accent6">
                                  <a:lumMod val="75000"/>
                                </a:schemeClr>
                              </a:solidFill>
                              <a:latin typeface="Cambria Math" panose="02040503050406030204" pitchFamily="18" charset="0"/>
                              <a:ea typeface="Cambria Math" panose="02040503050406030204" pitchFamily="18" charset="0"/>
                            </a:rPr>
                          </m:ctrlPr>
                        </m:dPr>
                        <m:e>
                          <m:r>
                            <a:rPr lang="de-DE" sz="1400" b="1" i="1" smtClean="0">
                              <a:solidFill>
                                <a:schemeClr val="accent6">
                                  <a:lumMod val="75000"/>
                                </a:schemeClr>
                              </a:solidFill>
                              <a:latin typeface="Cambria Math" panose="02040503050406030204" pitchFamily="18" charset="0"/>
                              <a:ea typeface="Cambria Math" panose="02040503050406030204" pitchFamily="18" charset="0"/>
                            </a:rPr>
                            <m:t>𝒙</m:t>
                          </m:r>
                          <m:r>
                            <a:rPr lang="de-DE" sz="1400" b="1" i="1" smtClean="0">
                              <a:solidFill>
                                <a:schemeClr val="accent6">
                                  <a:lumMod val="75000"/>
                                </a:schemeClr>
                              </a:solidFill>
                              <a:latin typeface="Cambria Math" panose="02040503050406030204" pitchFamily="18" charset="0"/>
                              <a:ea typeface="Cambria Math" panose="02040503050406030204" pitchFamily="18" charset="0"/>
                            </a:rPr>
                            <m:t>;</m:t>
                          </m:r>
                          <m:r>
                            <a:rPr lang="de-DE" sz="1400" b="1" i="1" smtClean="0">
                              <a:solidFill>
                                <a:schemeClr val="accent6">
                                  <a:lumMod val="75000"/>
                                </a:schemeClr>
                              </a:solidFill>
                              <a:latin typeface="Cambria Math" panose="02040503050406030204" pitchFamily="18" charset="0"/>
                              <a:ea typeface="Cambria Math" panose="02040503050406030204" pitchFamily="18" charset="0"/>
                            </a:rPr>
                            <m:t>𝒇</m:t>
                          </m:r>
                          <m:d>
                            <m:dPr>
                              <m:ctrlPr>
                                <a:rPr lang="de-DE" sz="1400" b="1" i="1" smtClean="0">
                                  <a:solidFill>
                                    <a:schemeClr val="accent6">
                                      <a:lumMod val="75000"/>
                                    </a:schemeClr>
                                  </a:solidFill>
                                  <a:latin typeface="Cambria Math" panose="02040503050406030204" pitchFamily="18" charset="0"/>
                                  <a:ea typeface="Cambria Math" panose="02040503050406030204" pitchFamily="18" charset="0"/>
                                </a:rPr>
                              </m:ctrlPr>
                            </m:dPr>
                            <m:e>
                              <m:r>
                                <a:rPr lang="de-DE" sz="1400" b="1" i="1" smtClean="0">
                                  <a:solidFill>
                                    <a:schemeClr val="accent6">
                                      <a:lumMod val="75000"/>
                                    </a:schemeClr>
                                  </a:solidFill>
                                  <a:latin typeface="Cambria Math" panose="02040503050406030204" pitchFamily="18" charset="0"/>
                                  <a:ea typeface="Cambria Math" panose="02040503050406030204" pitchFamily="18" charset="0"/>
                                </a:rPr>
                                <m:t>𝒛</m:t>
                              </m:r>
                              <m:r>
                                <a:rPr lang="de-DE" sz="1400" b="1" i="1" smtClean="0">
                                  <a:solidFill>
                                    <a:schemeClr val="accent6">
                                      <a:lumMod val="75000"/>
                                    </a:schemeClr>
                                  </a:solidFill>
                                  <a:latin typeface="Cambria Math" panose="02040503050406030204" pitchFamily="18" charset="0"/>
                                  <a:ea typeface="Cambria Math" panose="02040503050406030204" pitchFamily="18" charset="0"/>
                                </a:rPr>
                                <m:t>, </m:t>
                              </m:r>
                              <m:r>
                                <a:rPr lang="de-DE" sz="1400" b="1" i="1" smtClean="0">
                                  <a:solidFill>
                                    <a:schemeClr val="accent6">
                                      <a:lumMod val="75000"/>
                                    </a:schemeClr>
                                  </a:solidFill>
                                  <a:latin typeface="Cambria Math" panose="02040503050406030204" pitchFamily="18" charset="0"/>
                                  <a:ea typeface="Cambria Math" panose="02040503050406030204" pitchFamily="18" charset="0"/>
                                </a:rPr>
                                <m:t>𝜽</m:t>
                              </m:r>
                            </m:e>
                          </m:d>
                          <m:r>
                            <a:rPr lang="de-DE" sz="1400" b="1" i="1" smtClean="0">
                              <a:solidFill>
                                <a:schemeClr val="accent6">
                                  <a:lumMod val="75000"/>
                                </a:schemeClr>
                              </a:solidFill>
                              <a:latin typeface="Cambria Math" panose="02040503050406030204" pitchFamily="18" charset="0"/>
                              <a:ea typeface="Cambria Math" panose="02040503050406030204" pitchFamily="18" charset="0"/>
                            </a:rPr>
                            <m:t>, </m:t>
                          </m:r>
                          <m:sSup>
                            <m:sSupPr>
                              <m:ctrlPr>
                                <a:rPr lang="de-DE" sz="1400" b="1" i="1" smtClean="0">
                                  <a:solidFill>
                                    <a:schemeClr val="accent6">
                                      <a:lumMod val="75000"/>
                                    </a:schemeClr>
                                  </a:solidFill>
                                  <a:latin typeface="Cambria Math" panose="02040503050406030204" pitchFamily="18" charset="0"/>
                                  <a:ea typeface="Cambria Math" panose="02040503050406030204" pitchFamily="18" charset="0"/>
                                </a:rPr>
                              </m:ctrlPr>
                            </m:sSupPr>
                            <m:e>
                              <m:r>
                                <a:rPr lang="de-DE" sz="1400" b="1" i="1" smtClean="0">
                                  <a:solidFill>
                                    <a:schemeClr val="accent6">
                                      <a:lumMod val="75000"/>
                                    </a:schemeClr>
                                  </a:solidFill>
                                  <a:latin typeface="Cambria Math" panose="02040503050406030204" pitchFamily="18" charset="0"/>
                                  <a:ea typeface="Cambria Math" panose="02040503050406030204" pitchFamily="18" charset="0"/>
                                </a:rPr>
                                <m:t>𝝈</m:t>
                              </m:r>
                            </m:e>
                            <m:sup>
                              <m:r>
                                <a:rPr lang="de-DE" sz="1400" b="1" i="1" smtClean="0">
                                  <a:solidFill>
                                    <a:schemeClr val="accent6">
                                      <a:lumMod val="75000"/>
                                    </a:schemeClr>
                                  </a:solidFill>
                                  <a:latin typeface="Cambria Math" panose="02040503050406030204" pitchFamily="18" charset="0"/>
                                  <a:ea typeface="Cambria Math" panose="02040503050406030204" pitchFamily="18" charset="0"/>
                                </a:rPr>
                                <m:t>𝟐</m:t>
                              </m:r>
                            </m:sup>
                          </m:sSup>
                          <m:r>
                            <a:rPr lang="de-DE" sz="1400" b="1" i="1" smtClean="0">
                              <a:solidFill>
                                <a:schemeClr val="accent6">
                                  <a:lumMod val="75000"/>
                                </a:schemeClr>
                              </a:solidFill>
                              <a:latin typeface="Cambria Math" panose="02040503050406030204" pitchFamily="18" charset="0"/>
                              <a:ea typeface="Cambria Math" panose="02040503050406030204" pitchFamily="18" charset="0"/>
                            </a:rPr>
                            <m:t>𝟏</m:t>
                          </m:r>
                        </m:e>
                      </m:d>
                    </m:oMath>
                  </a14:m>
                  <a:endParaRPr lang="de-DE" sz="1400" b="1" dirty="0">
                    <a:solidFill>
                      <a:schemeClr val="accent6">
                        <a:lumMod val="75000"/>
                      </a:schemeClr>
                    </a:solidFill>
                    <a:ea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FF35D87E-CBFC-4A2C-22E5-7558117BEF77}"/>
                    </a:ext>
                  </a:extLst>
                </p:cNvPr>
                <p:cNvSpPr txBox="1">
                  <a:spLocks noRot="1" noChangeAspect="1" noMove="1" noResize="1" noEditPoints="1" noAdjustHandles="1" noChangeArrowheads="1" noChangeShapeType="1" noTextEdit="1"/>
                </p:cNvSpPr>
                <p:nvPr/>
              </p:nvSpPr>
              <p:spPr>
                <a:xfrm>
                  <a:off x="1489372" y="4992546"/>
                  <a:ext cx="3567236" cy="423001"/>
                </a:xfrm>
                <a:prstGeom prst="rect">
                  <a:avLst/>
                </a:prstGeom>
                <a:blipFill>
                  <a:blip r:embed="rId6"/>
                  <a:stretch>
                    <a:fillRect l="-712" b="-1176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FA714349-9F44-5075-184E-046CDCC35EEE}"/>
                </a:ext>
              </a:extLst>
            </p:cNvPr>
            <p:cNvCxnSpPr>
              <a:cxnSpLocks/>
            </p:cNvCxnSpPr>
            <p:nvPr/>
          </p:nvCxnSpPr>
          <p:spPr>
            <a:xfrm>
              <a:off x="3891280" y="5415547"/>
              <a:ext cx="189822" cy="17934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FC28597-4F86-3E91-F2F9-710A6B7D5713}"/>
              </a:ext>
            </a:extLst>
          </p:cNvPr>
          <p:cNvGrpSpPr/>
          <p:nvPr/>
        </p:nvGrpSpPr>
        <p:grpSpPr>
          <a:xfrm>
            <a:off x="4763981" y="5095143"/>
            <a:ext cx="1728743" cy="499745"/>
            <a:chOff x="4763981" y="5095143"/>
            <a:chExt cx="1728743" cy="499745"/>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E4F6162-B7B2-3C17-39A0-B9784418BD24}"/>
                    </a:ext>
                  </a:extLst>
                </p:cNvPr>
                <p:cNvSpPr txBox="1"/>
                <p:nvPr/>
              </p:nvSpPr>
              <p:spPr>
                <a:xfrm>
                  <a:off x="4763981" y="5095143"/>
                  <a:ext cx="1728743" cy="307777"/>
                </a:xfrm>
                <a:prstGeom prst="rect">
                  <a:avLst/>
                </a:prstGeom>
                <a:noFill/>
              </p:spPr>
              <p:txBody>
                <a:bodyPr wrap="none" rtlCol="0">
                  <a:spAutoFit/>
                </a:bodyPr>
                <a:lstStyle/>
                <a:p>
                  <a:r>
                    <a:rPr lang="de-DE" sz="1400" b="1" dirty="0">
                      <a:solidFill>
                        <a:schemeClr val="accent6">
                          <a:lumMod val="75000"/>
                        </a:schemeClr>
                      </a:solidFill>
                    </a:rPr>
                    <a:t>Prior </a:t>
                  </a:r>
                  <a14:m>
                    <m:oMath xmlns:m="http://schemas.openxmlformats.org/officeDocument/2006/math">
                      <m:sSub>
                        <m:sSubPr>
                          <m:ctrlPr>
                            <a:rPr lang="de-DE" sz="1400" b="1" i="1" smtClean="0">
                              <a:solidFill>
                                <a:schemeClr val="accent6">
                                  <a:lumMod val="75000"/>
                                </a:schemeClr>
                              </a:solidFill>
                              <a:latin typeface="Cambria Math" panose="02040503050406030204" pitchFamily="18" charset="0"/>
                            </a:rPr>
                          </m:ctrlPr>
                        </m:sSubPr>
                        <m:e>
                          <m:r>
                            <a:rPr lang="de-DE" sz="1400" b="1" i="1">
                              <a:solidFill>
                                <a:schemeClr val="accent6">
                                  <a:lumMod val="75000"/>
                                </a:schemeClr>
                              </a:solidFill>
                              <a:latin typeface="Cambria Math" panose="02040503050406030204" pitchFamily="18" charset="0"/>
                            </a:rPr>
                            <m:t>𝒑</m:t>
                          </m:r>
                        </m:e>
                        <m:sub>
                          <m:r>
                            <a:rPr lang="de-DE" sz="1400" b="1" i="1">
                              <a:solidFill>
                                <a:schemeClr val="accent6">
                                  <a:lumMod val="75000"/>
                                </a:schemeClr>
                              </a:solidFill>
                              <a:latin typeface="Cambria Math" panose="02040503050406030204" pitchFamily="18" charset="0"/>
                              <a:ea typeface="Cambria Math" panose="02040503050406030204" pitchFamily="18" charset="0"/>
                            </a:rPr>
                            <m:t>𝜽</m:t>
                          </m:r>
                        </m:sub>
                      </m:sSub>
                      <m:d>
                        <m:dPr>
                          <m:ctrlPr>
                            <a:rPr lang="de-DE" sz="1400" b="1" i="1">
                              <a:solidFill>
                                <a:schemeClr val="accent6">
                                  <a:lumMod val="75000"/>
                                </a:schemeClr>
                              </a:solidFill>
                              <a:latin typeface="Cambria Math" panose="02040503050406030204" pitchFamily="18" charset="0"/>
                            </a:rPr>
                          </m:ctrlPr>
                        </m:dPr>
                        <m:e>
                          <m:r>
                            <a:rPr lang="de-DE" sz="1400" b="1" i="1">
                              <a:solidFill>
                                <a:schemeClr val="accent6">
                                  <a:lumMod val="75000"/>
                                </a:schemeClr>
                              </a:solidFill>
                              <a:latin typeface="Cambria Math" panose="02040503050406030204" pitchFamily="18" charset="0"/>
                            </a:rPr>
                            <m:t>𝒛</m:t>
                          </m:r>
                        </m:e>
                      </m:d>
                      <m:r>
                        <a:rPr lang="de-DE" sz="1400" b="1" i="1">
                          <a:solidFill>
                            <a:schemeClr val="accent6">
                              <a:lumMod val="75000"/>
                            </a:schemeClr>
                          </a:solidFill>
                          <a:latin typeface="Cambria Math" panose="02040503050406030204" pitchFamily="18" charset="0"/>
                          <a:ea typeface="Cambria Math" panose="02040503050406030204" pitchFamily="18" charset="0"/>
                        </a:rPr>
                        <m:t>~</m:t>
                      </m:r>
                      <m:r>
                        <a:rPr lang="de-DE" sz="1400" b="1" i="1">
                          <a:solidFill>
                            <a:schemeClr val="accent6">
                              <a:lumMod val="75000"/>
                            </a:schemeClr>
                          </a:solidFill>
                          <a:latin typeface="Cambria Math" panose="02040503050406030204" pitchFamily="18" charset="0"/>
                          <a:ea typeface="Cambria Math" panose="02040503050406030204" pitchFamily="18" charset="0"/>
                        </a:rPr>
                        <m:t>𝑵</m:t>
                      </m:r>
                      <m:d>
                        <m:dPr>
                          <m:ctrlPr>
                            <a:rPr lang="de-DE" sz="1400" b="1" i="1">
                              <a:solidFill>
                                <a:schemeClr val="accent6">
                                  <a:lumMod val="75000"/>
                                </a:schemeClr>
                              </a:solidFill>
                              <a:latin typeface="Cambria Math" panose="02040503050406030204" pitchFamily="18" charset="0"/>
                              <a:ea typeface="Cambria Math" panose="02040503050406030204" pitchFamily="18" charset="0"/>
                            </a:rPr>
                          </m:ctrlPr>
                        </m:dPr>
                        <m:e>
                          <m:r>
                            <a:rPr lang="de-DE" sz="1400" b="1" i="1">
                              <a:solidFill>
                                <a:schemeClr val="accent6">
                                  <a:lumMod val="75000"/>
                                </a:schemeClr>
                              </a:solidFill>
                              <a:latin typeface="Cambria Math" panose="02040503050406030204" pitchFamily="18" charset="0"/>
                              <a:ea typeface="Cambria Math" panose="02040503050406030204" pitchFamily="18" charset="0"/>
                            </a:rPr>
                            <m:t>𝟎</m:t>
                          </m:r>
                          <m:r>
                            <a:rPr lang="de-DE" sz="1400" b="1" i="1">
                              <a:solidFill>
                                <a:schemeClr val="accent6">
                                  <a:lumMod val="75000"/>
                                </a:schemeClr>
                              </a:solidFill>
                              <a:latin typeface="Cambria Math" panose="02040503050406030204" pitchFamily="18" charset="0"/>
                              <a:ea typeface="Cambria Math" panose="02040503050406030204" pitchFamily="18" charset="0"/>
                            </a:rPr>
                            <m:t>, </m:t>
                          </m:r>
                          <m:r>
                            <a:rPr lang="de-DE" sz="1400" b="1" i="1">
                              <a:solidFill>
                                <a:schemeClr val="accent6">
                                  <a:lumMod val="75000"/>
                                </a:schemeClr>
                              </a:solidFill>
                              <a:latin typeface="Cambria Math" panose="02040503050406030204" pitchFamily="18" charset="0"/>
                              <a:ea typeface="Cambria Math" panose="02040503050406030204" pitchFamily="18" charset="0"/>
                            </a:rPr>
                            <m:t>𝟏</m:t>
                          </m:r>
                        </m:e>
                      </m:d>
                    </m:oMath>
                  </a14:m>
                  <a:endParaRPr lang="en-US" sz="1400" b="1" dirty="0">
                    <a:solidFill>
                      <a:schemeClr val="accent6">
                        <a:lumMod val="75000"/>
                      </a:schemeClr>
                    </a:solidFill>
                  </a:endParaRPr>
                </a:p>
              </p:txBody>
            </p:sp>
          </mc:Choice>
          <mc:Fallback xmlns="">
            <p:sp>
              <p:nvSpPr>
                <p:cNvPr id="23" name="TextBox 22">
                  <a:extLst>
                    <a:ext uri="{FF2B5EF4-FFF2-40B4-BE49-F238E27FC236}">
                      <a16:creationId xmlns:a16="http://schemas.microsoft.com/office/drawing/2014/main" id="{5E4F6162-B7B2-3C17-39A0-B9784418BD24}"/>
                    </a:ext>
                  </a:extLst>
                </p:cNvPr>
                <p:cNvSpPr txBox="1">
                  <a:spLocks noRot="1" noChangeAspect="1" noMove="1" noResize="1" noEditPoints="1" noAdjustHandles="1" noChangeArrowheads="1" noChangeShapeType="1" noTextEdit="1"/>
                </p:cNvSpPr>
                <p:nvPr/>
              </p:nvSpPr>
              <p:spPr>
                <a:xfrm>
                  <a:off x="4763981" y="5095143"/>
                  <a:ext cx="1728743" cy="307777"/>
                </a:xfrm>
                <a:prstGeom prst="rect">
                  <a:avLst/>
                </a:prstGeom>
                <a:blipFill>
                  <a:blip r:embed="rId7"/>
                  <a:stretch>
                    <a:fillRect l="-725" t="-4000" b="-20000"/>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2F138568-85B6-2611-A218-CA0D3CF2D8EA}"/>
                </a:ext>
              </a:extLst>
            </p:cNvPr>
            <p:cNvCxnSpPr>
              <a:cxnSpLocks/>
            </p:cNvCxnSpPr>
            <p:nvPr/>
          </p:nvCxnSpPr>
          <p:spPr>
            <a:xfrm flipH="1">
              <a:off x="5145437" y="5415547"/>
              <a:ext cx="240224" cy="17934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81275B4E-B8C5-E544-4AD4-6BF496AAAD24}"/>
                  </a:ext>
                </a:extLst>
              </p:cNvPr>
              <p:cNvSpPr txBox="1"/>
              <p:nvPr/>
            </p:nvSpPr>
            <p:spPr>
              <a:xfrm>
                <a:off x="6805535" y="3147934"/>
                <a:ext cx="4548266" cy="2164695"/>
              </a:xfrm>
              <a:prstGeom prst="rect">
                <a:avLst/>
              </a:prstGeom>
              <a:noFill/>
              <a:ln w="28575">
                <a:solidFill>
                  <a:schemeClr val="accent6">
                    <a:lumMod val="75000"/>
                  </a:schemeClr>
                </a:solidFill>
              </a:ln>
            </p:spPr>
            <p:txBody>
              <a:bodyPr wrap="square" rtlCol="0">
                <a:spAutoFit/>
              </a:bodyPr>
              <a:lstStyle/>
              <a:p>
                <a:pPr>
                  <a:lnSpc>
                    <a:spcPct val="150000"/>
                  </a:lnSpc>
                </a:pPr>
                <a:r>
                  <a:rPr lang="en-US" b="1" dirty="0"/>
                  <a:t>Variational Inference: </a:t>
                </a:r>
                <a:r>
                  <a:rPr lang="en-US" dirty="0"/>
                  <a:t>introduce function q from a selected distributional family to approximate the intractable function p, and then minimize the discrepancy between q an p: </a:t>
                </a: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𝑞</m:t>
                        </m:r>
                      </m:e>
                      <m:sup>
                        <m:r>
                          <a:rPr lang="de-DE" b="0" i="1" smtClean="0">
                            <a:latin typeface="Cambria Math" panose="02040503050406030204" pitchFamily="18" charset="0"/>
                          </a:rPr>
                          <m:t>∗</m:t>
                        </m:r>
                      </m:sup>
                    </m:sSup>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𝑎𝑟𝑔𝑚𝑖𝑛</m:t>
                        </m:r>
                      </m:e>
                      <m:sub>
                        <m:r>
                          <a:rPr lang="de-DE" b="0" i="1" smtClean="0">
                            <a:latin typeface="Cambria Math" panose="02040503050406030204" pitchFamily="18" charset="0"/>
                          </a:rPr>
                          <m:t>𝑞</m:t>
                        </m:r>
                        <m:r>
                          <a:rPr lang="de-DE" b="0" i="1" smtClean="0">
                            <a:latin typeface="Cambria Math" panose="02040503050406030204" pitchFamily="18" charset="0"/>
                            <a:ea typeface="Cambria Math" panose="02040503050406030204" pitchFamily="18" charset="0"/>
                          </a:rPr>
                          <m:t>𝜖</m:t>
                        </m:r>
                        <m:r>
                          <a:rPr lang="de-DE" b="0" i="1" smtClean="0">
                            <a:latin typeface="Cambria Math" panose="02040503050406030204" pitchFamily="18" charset="0"/>
                            <a:ea typeface="Cambria Math" panose="02040503050406030204" pitchFamily="18" charset="0"/>
                          </a:rPr>
                          <m:t>𝑄</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𝐷</m:t>
                        </m:r>
                      </m:e>
                      <m:sub>
                        <m:r>
                          <a:rPr lang="de-DE" b="0" i="1" smtClean="0">
                            <a:latin typeface="Cambria Math" panose="02040503050406030204" pitchFamily="18" charset="0"/>
                          </a:rPr>
                          <m:t>𝐾𝐿</m:t>
                        </m:r>
                      </m:sub>
                    </m:sSub>
                    <m:r>
                      <a:rPr lang="de-DE" b="0" i="1" smtClean="0">
                        <a:latin typeface="Cambria Math" panose="02040503050406030204" pitchFamily="18" charset="0"/>
                      </a:rPr>
                      <m:t>(</m:t>
                    </m:r>
                    <m:r>
                      <a:rPr lang="de-DE" b="0" i="1" smtClean="0">
                        <a:latin typeface="Cambria Math" panose="02040503050406030204" pitchFamily="18" charset="0"/>
                      </a:rPr>
                      <m:t>𝑞</m:t>
                    </m:r>
                    <m:r>
                      <a:rPr lang="de-DE" b="0" i="1" smtClean="0">
                        <a:latin typeface="Cambria Math" panose="02040503050406030204" pitchFamily="18" charset="0"/>
                      </a:rPr>
                      <m:t>(</m:t>
                    </m:r>
                    <m:r>
                      <a:rPr lang="de-DE" b="0" i="1" smtClean="0">
                        <a:latin typeface="Cambria Math" panose="02040503050406030204" pitchFamily="18" charset="0"/>
                      </a:rPr>
                      <m:t>𝑧</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 </m:t>
                    </m:r>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𝑥</m:t>
                    </m:r>
                    <m:r>
                      <a:rPr lang="de-DE" b="0" i="1" smtClean="0">
                        <a:latin typeface="Cambria Math" panose="02040503050406030204" pitchFamily="18" charset="0"/>
                      </a:rPr>
                      <m:t>))</m:t>
                    </m:r>
                  </m:oMath>
                </a14:m>
                <a:endParaRPr lang="en-US" dirty="0"/>
              </a:p>
            </p:txBody>
          </p:sp>
        </mc:Choice>
        <mc:Fallback xmlns="">
          <p:sp>
            <p:nvSpPr>
              <p:cNvPr id="39" name="TextBox 38">
                <a:extLst>
                  <a:ext uri="{FF2B5EF4-FFF2-40B4-BE49-F238E27FC236}">
                    <a16:creationId xmlns:a16="http://schemas.microsoft.com/office/drawing/2014/main" id="{81275B4E-B8C5-E544-4AD4-6BF496AAAD24}"/>
                  </a:ext>
                </a:extLst>
              </p:cNvPr>
              <p:cNvSpPr txBox="1">
                <a:spLocks noRot="1" noChangeAspect="1" noMove="1" noResize="1" noEditPoints="1" noAdjustHandles="1" noChangeArrowheads="1" noChangeShapeType="1" noTextEdit="1"/>
              </p:cNvSpPr>
              <p:nvPr/>
            </p:nvSpPr>
            <p:spPr>
              <a:xfrm>
                <a:off x="6805535" y="3147934"/>
                <a:ext cx="4548266" cy="2164695"/>
              </a:xfrm>
              <a:prstGeom prst="rect">
                <a:avLst/>
              </a:prstGeom>
              <a:blipFill>
                <a:blip r:embed="rId8"/>
                <a:stretch>
                  <a:fillRect l="-829" b="-1724"/>
                </a:stretch>
              </a:blipFill>
              <a:ln w="28575">
                <a:solidFill>
                  <a:schemeClr val="accent6">
                    <a:lumMod val="7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8841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27" grpId="0"/>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4A46-6B46-757B-551C-85CBE64D79C5}"/>
              </a:ext>
            </a:extLst>
          </p:cNvPr>
          <p:cNvSpPr>
            <a:spLocks noGrp="1"/>
          </p:cNvSpPr>
          <p:nvPr>
            <p:ph type="title"/>
          </p:nvPr>
        </p:nvSpPr>
        <p:spPr/>
        <p:txBody>
          <a:bodyPr/>
          <a:lstStyle/>
          <a:p>
            <a:r>
              <a:rPr lang="en-US" dirty="0"/>
              <a:t>Background - VAE loss function</a:t>
            </a:r>
          </a:p>
        </p:txBody>
      </p:sp>
      <p:pic>
        <p:nvPicPr>
          <p:cNvPr id="29" name="Picture 28">
            <a:extLst>
              <a:ext uri="{FF2B5EF4-FFF2-40B4-BE49-F238E27FC236}">
                <a16:creationId xmlns:a16="http://schemas.microsoft.com/office/drawing/2014/main" id="{07114FC9-F4F3-1018-C952-42747FB03AE5}"/>
              </a:ext>
            </a:extLst>
          </p:cNvPr>
          <p:cNvPicPr>
            <a:picLocks noChangeAspect="1"/>
          </p:cNvPicPr>
          <p:nvPr/>
        </p:nvPicPr>
        <p:blipFill>
          <a:blip r:embed="rId2"/>
          <a:stretch>
            <a:fillRect/>
          </a:stretch>
        </p:blipFill>
        <p:spPr>
          <a:xfrm>
            <a:off x="7766738" y="1390213"/>
            <a:ext cx="4185420" cy="3679566"/>
          </a:xfrm>
          <a:prstGeom prst="rect">
            <a:avLst/>
          </a:prstGeom>
        </p:spPr>
      </p:pic>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CE311D-87E8-C387-B68A-07852FBDAE1E}"/>
                  </a:ext>
                </a:extLst>
              </p:cNvPr>
              <p:cNvSpPr txBox="1"/>
              <p:nvPr/>
            </p:nvSpPr>
            <p:spPr>
              <a:xfrm>
                <a:off x="509666" y="2023672"/>
                <a:ext cx="7257072" cy="1809213"/>
              </a:xfrm>
              <a:prstGeom prst="rect">
                <a:avLst/>
              </a:prstGeom>
              <a:noFill/>
            </p:spPr>
            <p:txBody>
              <a:bodyPr wrap="square" lIns="0" tIns="0" rIns="0" bIns="0" rtlCol="0">
                <a:spAutoFit/>
              </a:bodyPr>
              <a:lstStyle/>
              <a:p>
                <a:pPr>
                  <a:lnSpc>
                    <a:spcPct val="150000"/>
                  </a:lnSpc>
                </a:pPr>
                <a14:m>
                  <m:oMath xmlns:m="http://schemas.openxmlformats.org/officeDocument/2006/math">
                    <m:r>
                      <a:rPr lang="en-US" i="1" smtClean="0">
                        <a:latin typeface="Cambria Math" panose="02040503050406030204" pitchFamily="18" charset="0"/>
                        <a:ea typeface="Cambria Math" panose="02040503050406030204" pitchFamily="18" charset="0"/>
                      </a:rPr>
                      <m:t>𝜓</m:t>
                    </m:r>
                    <m:r>
                      <a:rPr lang="de-DE" b="0" i="1" smtClean="0">
                        <a:latin typeface="Cambria Math" panose="02040503050406030204" pitchFamily="18" charset="0"/>
                        <a:ea typeface="Cambria Math" panose="02040503050406030204" pitchFamily="18" charset="0"/>
                      </a:rPr>
                      <m:t>: </m:t>
                    </m:r>
                  </m:oMath>
                </a14:m>
                <a:r>
                  <a:rPr lang="en-US" dirty="0"/>
                  <a:t>variational parameters</a:t>
                </a:r>
              </a:p>
              <a:p>
                <a:pPr>
                  <a:lnSpc>
                    <a:spcPct val="150000"/>
                  </a:lnSpc>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𝜓</m:t>
                          </m:r>
                        </m:e>
                        <m:sup>
                          <m:r>
                            <a:rPr lang="de-DE" b="0" i="1" smtClean="0">
                              <a:latin typeface="Cambria Math" panose="02040503050406030204" pitchFamily="18" charset="0"/>
                              <a:ea typeface="Cambria Math" panose="02040503050406030204" pitchFamily="18" charset="0"/>
                            </a:rPr>
                            <m:t>∗</m:t>
                          </m:r>
                        </m:sup>
                      </m:sSup>
                      <m:r>
                        <a:rPr lang="de-DE" b="0" i="0" smtClean="0">
                          <a:latin typeface="Cambria Math" panose="02040503050406030204" pitchFamily="18" charset="0"/>
                          <a:ea typeface="Cambria Math" panose="02040503050406030204" pitchFamily="18" charset="0"/>
                        </a:rPr>
                        <m:t>= </m:t>
                      </m:r>
                      <m:func>
                        <m:funcPr>
                          <m:ctrlPr>
                            <a:rPr lang="de-DE" b="0" i="1" smtClean="0">
                              <a:latin typeface="Cambria Math" panose="02040503050406030204" pitchFamily="18" charset="0"/>
                              <a:ea typeface="Cambria Math" panose="02040503050406030204" pitchFamily="18" charset="0"/>
                            </a:rPr>
                          </m:ctrlPr>
                        </m:funcPr>
                        <m:fName>
                          <m:limLow>
                            <m:limLowPr>
                              <m:ctrlPr>
                                <a:rPr lang="de-DE" b="0" i="1" smtClean="0">
                                  <a:latin typeface="Cambria Math" panose="02040503050406030204" pitchFamily="18" charset="0"/>
                                  <a:ea typeface="Cambria Math" panose="02040503050406030204" pitchFamily="18" charset="0"/>
                                </a:rPr>
                              </m:ctrlPr>
                            </m:limLowPr>
                            <m:e>
                              <m:r>
                                <m:rPr>
                                  <m:sty m:val="p"/>
                                </m:rPr>
                                <a:rPr lang="de-DE" b="0" i="0" smtClean="0">
                                  <a:latin typeface="Cambria Math" panose="02040503050406030204" pitchFamily="18" charset="0"/>
                                  <a:ea typeface="Cambria Math" panose="02040503050406030204" pitchFamily="18" charset="0"/>
                                </a:rPr>
                                <m:t>argmin</m:t>
                              </m:r>
                            </m:e>
                            <m:lim>
                              <m:r>
                                <a:rPr lang="de-DE" b="0" i="1" smtClean="0">
                                  <a:latin typeface="Cambria Math" panose="02040503050406030204" pitchFamily="18" charset="0"/>
                                  <a:ea typeface="Cambria Math" panose="02040503050406030204" pitchFamily="18" charset="0"/>
                                </a:rPr>
                                <m:t>𝜓</m:t>
                              </m:r>
                            </m:lim>
                          </m:limLow>
                        </m:fName>
                        <m:e>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𝐷</m:t>
                              </m:r>
                            </m:e>
                            <m:sub>
                              <m:r>
                                <a:rPr lang="de-DE" b="0" i="1" smtClean="0">
                                  <a:latin typeface="Cambria Math" panose="02040503050406030204" pitchFamily="18" charset="0"/>
                                  <a:ea typeface="Cambria Math" panose="02040503050406030204" pitchFamily="18" charset="0"/>
                                </a:rPr>
                                <m:t>𝐾𝐿</m:t>
                              </m:r>
                            </m:sub>
                          </m:sSub>
                          <m:d>
                            <m:dPr>
                              <m:endChr m:val="|"/>
                              <m:ctrlPr>
                                <a:rPr lang="de-DE" b="0" i="1" smtClean="0">
                                  <a:latin typeface="Cambria Math" panose="02040503050406030204" pitchFamily="18" charset="0"/>
                                  <a:ea typeface="Cambria Math" panose="02040503050406030204" pitchFamily="18" charset="0"/>
                                </a:rPr>
                              </m:ctrlPr>
                            </m:dPr>
                            <m:e>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𝑞</m:t>
                                  </m:r>
                                </m:e>
                                <m:sub>
                                  <m:r>
                                    <a:rPr lang="de-DE" b="0" i="1" smtClean="0">
                                      <a:latin typeface="Cambria Math" panose="02040503050406030204" pitchFamily="18" charset="0"/>
                                      <a:ea typeface="Cambria Math" panose="02040503050406030204" pitchFamily="18" charset="0"/>
                                    </a:rPr>
                                    <m:t>𝜓</m:t>
                                  </m:r>
                                </m:sub>
                              </m:sSub>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𝑧</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e>
                              </m:d>
                              <m:r>
                                <a:rPr lang="de-DE" b="0" i="1" smtClean="0">
                                  <a:latin typeface="Cambria Math" panose="02040503050406030204" pitchFamily="18" charset="0"/>
                                  <a:ea typeface="Cambria Math" panose="02040503050406030204" pitchFamily="18" charset="0"/>
                                </a:rPr>
                                <m:t> </m:t>
                              </m:r>
                            </m:e>
                          </m:d>
                          <m:r>
                            <a:rPr lang="de-DE" b="0" i="1" smtClean="0">
                              <a:latin typeface="Cambria Math" panose="02040503050406030204" pitchFamily="18" charset="0"/>
                              <a:ea typeface="Cambria Math" panose="02040503050406030204" pitchFamily="18" charset="0"/>
                            </a:rPr>
                            <m:t> </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𝑝</m:t>
                              </m:r>
                            </m:e>
                            <m:sub>
                              <m:r>
                                <a:rPr lang="de-DE" b="0" i="1" smtClean="0">
                                  <a:latin typeface="Cambria Math" panose="02040503050406030204" pitchFamily="18" charset="0"/>
                                  <a:ea typeface="Cambria Math" panose="02040503050406030204" pitchFamily="18" charset="0"/>
                                </a:rPr>
                                <m:t>𝜃</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𝑧</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 </m:t>
                          </m:r>
                        </m:e>
                      </m:func>
                    </m:oMath>
                  </m:oMathPara>
                </a14:m>
                <a:endParaRPr lang="de-DE" b="0" dirty="0">
                  <a:ea typeface="Cambria Math" panose="02040503050406030204" pitchFamily="18" charset="0"/>
                </a:endParaRPr>
              </a:p>
              <a:p>
                <a:pPr>
                  <a:lnSpc>
                    <a:spcPct val="150000"/>
                  </a:lnSpc>
                </a:pPr>
                <a:r>
                  <a:rPr lang="en-US" dirty="0"/>
                  <a:t> </a:t>
                </a:r>
                <a14:m>
                  <m:oMath xmlns:m="http://schemas.openxmlformats.org/officeDocument/2006/math">
                    <m:r>
                      <a:rPr lang="de-DE" b="0" i="1" smtClean="0">
                        <a:latin typeface="Cambria Math" panose="02040503050406030204" pitchFamily="18" charset="0"/>
                      </a:rPr>
                      <m:t>= </m:t>
                    </m:r>
                    <m:func>
                      <m:funcPr>
                        <m:ctrlPr>
                          <a:rPr lang="de-DE" b="0" i="1" smtClean="0">
                            <a:latin typeface="Cambria Math" panose="02040503050406030204" pitchFamily="18" charset="0"/>
                          </a:rPr>
                        </m:ctrlPr>
                      </m:funcPr>
                      <m:fName>
                        <m:limLow>
                          <m:limLowPr>
                            <m:ctrlPr>
                              <a:rPr lang="de-DE" b="0" i="1" smtClean="0">
                                <a:latin typeface="Cambria Math" panose="02040503050406030204" pitchFamily="18" charset="0"/>
                              </a:rPr>
                            </m:ctrlPr>
                          </m:limLowPr>
                          <m:e>
                            <m:r>
                              <m:rPr>
                                <m:sty m:val="p"/>
                              </m:rPr>
                              <a:rPr lang="de-DE" b="0" i="0" smtClean="0">
                                <a:latin typeface="Cambria Math" panose="02040503050406030204" pitchFamily="18" charset="0"/>
                              </a:rPr>
                              <m:t>argmin</m:t>
                            </m:r>
                          </m:e>
                          <m:lim>
                            <m:r>
                              <a:rPr lang="de-DE" b="0" i="1" smtClean="0">
                                <a:latin typeface="Cambria Math" panose="02040503050406030204" pitchFamily="18" charset="0"/>
                                <a:ea typeface="Cambria Math" panose="02040503050406030204" pitchFamily="18" charset="0"/>
                              </a:rPr>
                              <m:t>𝜓</m:t>
                            </m:r>
                          </m:lim>
                        </m:limLow>
                      </m:fName>
                      <m:e>
                        <m:sSub>
                          <m:sSubPr>
                            <m:ctrlPr>
                              <a:rPr lang="de-DE" b="0" i="1" smtClean="0">
                                <a:latin typeface="Cambria Math" panose="02040503050406030204" pitchFamily="18" charset="0"/>
                              </a:rPr>
                            </m:ctrlPr>
                          </m:sSubPr>
                          <m:e>
                            <m:r>
                              <a:rPr lang="de-DE" b="0" i="1" smtClean="0">
                                <a:latin typeface="Cambria Math" panose="02040503050406030204" pitchFamily="18" charset="0"/>
                              </a:rPr>
                              <m:t>𝐸</m:t>
                            </m:r>
                          </m:e>
                          <m:sub>
                            <m:sSub>
                              <m:sSubPr>
                                <m:ctrlPr>
                                  <a:rPr lang="de-DE" b="0" i="1" smtClean="0">
                                    <a:latin typeface="Cambria Math" panose="02040503050406030204" pitchFamily="18" charset="0"/>
                                  </a:rPr>
                                </m:ctrlPr>
                              </m:sSubPr>
                              <m:e>
                                <m:r>
                                  <a:rPr lang="de-DE" b="0" i="1" smtClean="0">
                                    <a:latin typeface="Cambria Math" panose="02040503050406030204" pitchFamily="18" charset="0"/>
                                  </a:rPr>
                                  <m:t>𝑞</m:t>
                                </m:r>
                              </m:e>
                              <m:sub>
                                <m:r>
                                  <a:rPr lang="de-DE" b="0" i="1" smtClean="0">
                                    <a:latin typeface="Cambria Math" panose="02040503050406030204" pitchFamily="18" charset="0"/>
                                    <a:ea typeface="Cambria Math" panose="02040503050406030204" pitchFamily="18" charset="0"/>
                                  </a:rPr>
                                  <m:t>𝜓</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𝑧</m:t>
                            </m:r>
                            <m:r>
                              <a:rPr lang="de-DE" b="0" i="1" smtClean="0">
                                <a:latin typeface="Cambria Math" panose="02040503050406030204" pitchFamily="18" charset="0"/>
                                <a:ea typeface="Cambria Math" panose="02040503050406030204" pitchFamily="18" charset="0"/>
                              </a:rPr>
                              <m:t>)</m:t>
                            </m:r>
                          </m:sub>
                        </m:sSub>
                        <m:r>
                          <a:rPr lang="de-DE" b="0" i="1" smtClean="0">
                            <a:latin typeface="Cambria Math" panose="02040503050406030204" pitchFamily="18" charset="0"/>
                            <a:ea typeface="Cambria Math" panose="02040503050406030204" pitchFamily="18" charset="0"/>
                          </a:rPr>
                          <m:t> </m:t>
                        </m:r>
                        <m:d>
                          <m:dPr>
                            <m:begChr m:val="["/>
                            <m:endChr m:val="]"/>
                            <m:ctrlPr>
                              <a:rPr lang="de-DE" b="0" i="1" smtClean="0">
                                <a:latin typeface="Cambria Math" panose="02040503050406030204" pitchFamily="18" charset="0"/>
                                <a:ea typeface="Cambria Math" panose="02040503050406030204" pitchFamily="18" charset="0"/>
                              </a:rPr>
                            </m:ctrlPr>
                          </m:dPr>
                          <m:e>
                            <m:func>
                              <m:funcPr>
                                <m:ctrlPr>
                                  <a:rPr lang="de-DE" b="0" i="1" smtClean="0">
                                    <a:latin typeface="Cambria Math" panose="02040503050406030204" pitchFamily="18" charset="0"/>
                                    <a:ea typeface="Cambria Math" panose="02040503050406030204" pitchFamily="18" charset="0"/>
                                  </a:rPr>
                                </m:ctrlPr>
                              </m:funcPr>
                              <m:fName>
                                <m:r>
                                  <m:rPr>
                                    <m:sty m:val="p"/>
                                  </m:rPr>
                                  <a:rPr lang="de-DE" b="0" i="0" smtClean="0">
                                    <a:latin typeface="Cambria Math" panose="02040503050406030204" pitchFamily="18" charset="0"/>
                                    <a:ea typeface="Cambria Math" panose="02040503050406030204" pitchFamily="18" charset="0"/>
                                  </a:rPr>
                                  <m:t>log</m:t>
                                </m:r>
                              </m:fName>
                              <m:e>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𝑞</m:t>
                                    </m:r>
                                  </m:e>
                                  <m:sub>
                                    <m:r>
                                      <a:rPr lang="de-DE" b="0" i="1" smtClean="0">
                                        <a:latin typeface="Cambria Math" panose="02040503050406030204" pitchFamily="18" charset="0"/>
                                        <a:ea typeface="Cambria Math" panose="02040503050406030204" pitchFamily="18" charset="0"/>
                                      </a:rPr>
                                      <m:t>𝜓</m:t>
                                    </m:r>
                                  </m:sub>
                                </m:sSub>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𝑧</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e>
                                </m:d>
                                <m:r>
                                  <a:rPr lang="de-DE" b="0" i="1" smtClean="0">
                                    <a:latin typeface="Cambria Math" panose="02040503050406030204" pitchFamily="18" charset="0"/>
                                    <a:ea typeface="Cambria Math" panose="02040503050406030204" pitchFamily="18" charset="0"/>
                                  </a:rPr>
                                  <m:t>− </m:t>
                                </m:r>
                                <m:func>
                                  <m:funcPr>
                                    <m:ctrlPr>
                                      <a:rPr lang="de-DE" b="0" i="1" smtClean="0">
                                        <a:latin typeface="Cambria Math" panose="02040503050406030204" pitchFamily="18" charset="0"/>
                                        <a:ea typeface="Cambria Math" panose="02040503050406030204" pitchFamily="18" charset="0"/>
                                      </a:rPr>
                                    </m:ctrlPr>
                                  </m:funcPr>
                                  <m:fName>
                                    <m:r>
                                      <m:rPr>
                                        <m:sty m:val="p"/>
                                      </m:rPr>
                                      <a:rPr lang="de-DE" b="0" i="0" smtClean="0">
                                        <a:latin typeface="Cambria Math" panose="02040503050406030204" pitchFamily="18" charset="0"/>
                                        <a:ea typeface="Cambria Math" panose="02040503050406030204" pitchFamily="18" charset="0"/>
                                      </a:rPr>
                                      <m:t>log</m:t>
                                    </m:r>
                                  </m:fName>
                                  <m:e>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𝑝</m:t>
                                        </m:r>
                                      </m:e>
                                      <m:sub>
                                        <m:r>
                                          <a:rPr lang="de-DE" b="0" i="1" smtClean="0">
                                            <a:latin typeface="Cambria Math" panose="02040503050406030204" pitchFamily="18" charset="0"/>
                                            <a:ea typeface="Cambria Math" panose="02040503050406030204" pitchFamily="18" charset="0"/>
                                          </a:rPr>
                                          <m:t>𝜃</m:t>
                                        </m:r>
                                      </m:sub>
                                    </m:sSub>
                                    <m:d>
                                      <m:dPr>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𝑥</m:t>
                                        </m:r>
                                      </m:e>
                                      <m:e>
                                        <m:r>
                                          <a:rPr lang="de-DE" b="0" i="1" smtClean="0">
                                            <a:latin typeface="Cambria Math" panose="02040503050406030204" pitchFamily="18" charset="0"/>
                                            <a:ea typeface="Cambria Math" panose="02040503050406030204" pitchFamily="18" charset="0"/>
                                          </a:rPr>
                                          <m:t>𝑧</m:t>
                                        </m:r>
                                      </m:e>
                                    </m:d>
                                    <m:r>
                                      <a:rPr lang="de-DE" b="0" i="1" smtClean="0">
                                        <a:latin typeface="Cambria Math" panose="02040503050406030204" pitchFamily="18" charset="0"/>
                                        <a:ea typeface="Cambria Math" panose="02040503050406030204" pitchFamily="18" charset="0"/>
                                      </a:rPr>
                                      <m:t>− </m:t>
                                    </m:r>
                                    <m:func>
                                      <m:funcPr>
                                        <m:ctrlPr>
                                          <a:rPr lang="de-DE" b="0" i="1" smtClean="0">
                                            <a:latin typeface="Cambria Math" panose="02040503050406030204" pitchFamily="18" charset="0"/>
                                            <a:ea typeface="Cambria Math" panose="02040503050406030204" pitchFamily="18" charset="0"/>
                                          </a:rPr>
                                        </m:ctrlPr>
                                      </m:funcPr>
                                      <m:fName>
                                        <m:r>
                                          <m:rPr>
                                            <m:sty m:val="p"/>
                                          </m:rPr>
                                          <a:rPr lang="de-DE" b="0" i="0" smtClean="0">
                                            <a:latin typeface="Cambria Math" panose="02040503050406030204" pitchFamily="18" charset="0"/>
                                            <a:ea typeface="Cambria Math" panose="02040503050406030204" pitchFamily="18" charset="0"/>
                                          </a:rPr>
                                          <m:t>log</m:t>
                                        </m:r>
                                      </m:fName>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𝑝</m:t>
                                            </m:r>
                                          </m:e>
                                          <m:sub>
                                            <m:r>
                                              <a:rPr lang="de-DE" i="1">
                                                <a:latin typeface="Cambria Math" panose="02040503050406030204" pitchFamily="18" charset="0"/>
                                                <a:ea typeface="Cambria Math" panose="02040503050406030204" pitchFamily="18" charset="0"/>
                                              </a:rPr>
                                              <m:t>𝜃</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𝑧</m:t>
                                        </m:r>
                                        <m:r>
                                          <a:rPr lang="de-DE" b="0" i="1" smtClean="0">
                                            <a:latin typeface="Cambria Math" panose="02040503050406030204" pitchFamily="18" charset="0"/>
                                            <a:ea typeface="Cambria Math" panose="02040503050406030204" pitchFamily="18" charset="0"/>
                                          </a:rPr>
                                          <m:t>)</m:t>
                                        </m:r>
                                      </m:e>
                                    </m:func>
                                    <m:r>
                                      <a:rPr lang="de-DE" b="0" i="1" smtClean="0">
                                        <a:latin typeface="Cambria Math" panose="02040503050406030204" pitchFamily="18" charset="0"/>
                                        <a:ea typeface="Cambria Math" panose="02040503050406030204" pitchFamily="18" charset="0"/>
                                      </a:rPr>
                                      <m:t> </m:t>
                                    </m:r>
                                  </m:e>
                                </m:func>
                              </m:e>
                            </m:func>
                          </m:e>
                        </m:d>
                        <m:r>
                          <a:rPr lang="de-DE" b="0" i="1" smtClean="0">
                            <a:latin typeface="Cambria Math" panose="02040503050406030204" pitchFamily="18" charset="0"/>
                            <a:ea typeface="Cambria Math" panose="02040503050406030204" pitchFamily="18" charset="0"/>
                          </a:rPr>
                          <m:t>+ </m:t>
                        </m:r>
                        <m:func>
                          <m:funcPr>
                            <m:ctrlPr>
                              <a:rPr lang="de-DE" b="0" i="1" smtClean="0">
                                <a:latin typeface="Cambria Math" panose="02040503050406030204" pitchFamily="18" charset="0"/>
                                <a:ea typeface="Cambria Math" panose="02040503050406030204" pitchFamily="18" charset="0"/>
                              </a:rPr>
                            </m:ctrlPr>
                          </m:funcPr>
                          <m:fName>
                            <m:r>
                              <m:rPr>
                                <m:sty m:val="p"/>
                              </m:rPr>
                              <a:rPr lang="de-DE" b="0" i="0" smtClean="0">
                                <a:latin typeface="Cambria Math" panose="02040503050406030204" pitchFamily="18" charset="0"/>
                                <a:ea typeface="Cambria Math" panose="02040503050406030204" pitchFamily="18" charset="0"/>
                              </a:rPr>
                              <m:t>log</m:t>
                            </m:r>
                          </m:fName>
                          <m:e>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𝑝</m:t>
                                </m:r>
                              </m:e>
                              <m:sub>
                                <m:r>
                                  <a:rPr lang="de-DE" b="0" i="1" smtClean="0">
                                    <a:latin typeface="Cambria Math" panose="02040503050406030204" pitchFamily="18" charset="0"/>
                                    <a:ea typeface="Cambria Math" panose="02040503050406030204" pitchFamily="18" charset="0"/>
                                  </a:rPr>
                                  <m:t>𝜃</m:t>
                                </m:r>
                              </m:sub>
                            </m:sSub>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𝑧</m:t>
                            </m:r>
                            <m:r>
                              <a:rPr lang="de-DE" b="0" i="1" smtClean="0">
                                <a:latin typeface="Cambria Math" panose="02040503050406030204" pitchFamily="18" charset="0"/>
                                <a:ea typeface="Cambria Math" panose="02040503050406030204" pitchFamily="18" charset="0"/>
                              </a:rPr>
                              <m:t>)</m:t>
                            </m:r>
                          </m:e>
                        </m:func>
                      </m:e>
                    </m:func>
                  </m:oMath>
                </a14:m>
                <a:r>
                  <a:rPr lang="en-US" dirty="0"/>
                  <a:t> </a:t>
                </a:r>
              </a:p>
            </p:txBody>
          </p:sp>
        </mc:Choice>
        <mc:Fallback xmlns="">
          <p:sp>
            <p:nvSpPr>
              <p:cNvPr id="30" name="TextBox 29">
                <a:extLst>
                  <a:ext uri="{FF2B5EF4-FFF2-40B4-BE49-F238E27FC236}">
                    <a16:creationId xmlns:a16="http://schemas.microsoft.com/office/drawing/2014/main" id="{B1CE311D-87E8-C387-B68A-07852FBDAE1E}"/>
                  </a:ext>
                </a:extLst>
              </p:cNvPr>
              <p:cNvSpPr txBox="1">
                <a:spLocks noRot="1" noChangeAspect="1" noMove="1" noResize="1" noEditPoints="1" noAdjustHandles="1" noChangeArrowheads="1" noChangeShapeType="1" noTextEdit="1"/>
              </p:cNvSpPr>
              <p:nvPr/>
            </p:nvSpPr>
            <p:spPr>
              <a:xfrm>
                <a:off x="509666" y="2023672"/>
                <a:ext cx="7257072" cy="1809213"/>
              </a:xfrm>
              <a:prstGeom prst="rect">
                <a:avLst/>
              </a:prstGeom>
              <a:blipFill>
                <a:blip r:embed="rId3"/>
                <a:stretch>
                  <a:fillRect l="-1573" b="-4196"/>
                </a:stretch>
              </a:blipFill>
            </p:spPr>
            <p:txBody>
              <a:bodyPr/>
              <a:lstStyle/>
              <a:p>
                <a:r>
                  <a:rPr lang="en-US">
                    <a:noFill/>
                  </a:rPr>
                  <a:t> </a:t>
                </a:r>
              </a:p>
            </p:txBody>
          </p:sp>
        </mc:Fallback>
      </mc:AlternateContent>
      <p:sp>
        <p:nvSpPr>
          <p:cNvPr id="33" name="Right Brace 32">
            <a:extLst>
              <a:ext uri="{FF2B5EF4-FFF2-40B4-BE49-F238E27FC236}">
                <a16:creationId xmlns:a16="http://schemas.microsoft.com/office/drawing/2014/main" id="{9CA66E05-4C45-49EC-84D8-B96833CB2684}"/>
              </a:ext>
            </a:extLst>
          </p:cNvPr>
          <p:cNvSpPr/>
          <p:nvPr/>
        </p:nvSpPr>
        <p:spPr>
          <a:xfrm rot="16200000" flipH="1">
            <a:off x="3754685" y="1651397"/>
            <a:ext cx="332984" cy="434964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FAA27B-F9A0-497E-4DAF-91C3A4818BB1}"/>
                  </a:ext>
                </a:extLst>
              </p:cNvPr>
              <p:cNvSpPr txBox="1"/>
              <p:nvPr/>
            </p:nvSpPr>
            <p:spPr>
              <a:xfrm>
                <a:off x="509666" y="4033460"/>
                <a:ext cx="8752461" cy="423770"/>
              </a:xfrm>
              <a:prstGeom prst="rect">
                <a:avLst/>
              </a:prstGeom>
              <a:noFill/>
            </p:spPr>
            <p:txBody>
              <a:bodyPr wrap="none" rtlCol="0">
                <a:spAutoFit/>
              </a:bodyPr>
              <a:lstStyle/>
              <a:p>
                <a:r>
                  <a:rPr lang="en-US" dirty="0"/>
                  <a:t>Evidence Lower Bound (ELBO) </a:t>
                </a:r>
                <a14:m>
                  <m:oMath xmlns:m="http://schemas.openxmlformats.org/officeDocument/2006/math">
                    <m:r>
                      <a:rPr lang="en-US" i="1" smtClean="0">
                        <a:latin typeface="Cambria Math" panose="02040503050406030204" pitchFamily="18" charset="0"/>
                        <a:ea typeface="Cambria Math" panose="02040503050406030204" pitchFamily="18" charset="0"/>
                      </a:rPr>
                      <m:t>ℒ</m:t>
                    </m:r>
                    <m:d>
                      <m:dPr>
                        <m:endChr m:val="|"/>
                        <m:ctrlPr>
                          <a:rPr lang="de-DE" b="0"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𝜃</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𝜓</m:t>
                        </m:r>
                        <m:r>
                          <a:rPr lang="de-DE" b="0" i="1" smtClean="0">
                            <a:latin typeface="Cambria Math" panose="02040503050406030204" pitchFamily="18" charset="0"/>
                            <a:ea typeface="Cambria Math" panose="02040503050406030204" pitchFamily="18" charset="0"/>
                          </a:rPr>
                          <m:t> </m:t>
                        </m:r>
                      </m:e>
                    </m:d>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𝑥</m:t>
                    </m:r>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𝐸</m:t>
                        </m:r>
                      </m:e>
                      <m:sub>
                        <m:sSub>
                          <m:sSubPr>
                            <m:ctrlPr>
                              <a:rPr lang="de-DE" i="1">
                                <a:latin typeface="Cambria Math" panose="02040503050406030204" pitchFamily="18" charset="0"/>
                              </a:rPr>
                            </m:ctrlPr>
                          </m:sSubPr>
                          <m:e>
                            <m:r>
                              <a:rPr lang="de-DE" i="1">
                                <a:latin typeface="Cambria Math" panose="02040503050406030204" pitchFamily="18" charset="0"/>
                              </a:rPr>
                              <m:t>𝑞</m:t>
                            </m:r>
                          </m:e>
                          <m:sub>
                            <m:r>
                              <a:rPr lang="de-DE" i="1">
                                <a:latin typeface="Cambria Math" panose="02040503050406030204" pitchFamily="18" charset="0"/>
                                <a:ea typeface="Cambria Math" panose="02040503050406030204" pitchFamily="18" charset="0"/>
                              </a:rPr>
                              <m:t>𝜓</m:t>
                            </m:r>
                          </m:sub>
                        </m:sSub>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𝑧</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r>
                          <a:rPr lang="de-DE" i="1">
                            <a:latin typeface="Cambria Math" panose="02040503050406030204" pitchFamily="18" charset="0"/>
                            <a:ea typeface="Cambria Math" panose="02040503050406030204" pitchFamily="18" charset="0"/>
                          </a:rPr>
                          <m:t>)</m:t>
                        </m:r>
                      </m:sub>
                    </m:sSub>
                    <m:r>
                      <a:rPr lang="de-DE" i="1">
                        <a:latin typeface="Cambria Math" panose="02040503050406030204" pitchFamily="18" charset="0"/>
                        <a:ea typeface="Cambria Math" panose="02040503050406030204" pitchFamily="18" charset="0"/>
                      </a:rPr>
                      <m:t> </m:t>
                    </m:r>
                    <m:d>
                      <m:dPr>
                        <m:begChr m:val="["/>
                        <m:endChr m:val="]"/>
                        <m:ctrlPr>
                          <a:rPr lang="de-DE" i="1">
                            <a:latin typeface="Cambria Math" panose="02040503050406030204" pitchFamily="18" charset="0"/>
                            <a:ea typeface="Cambria Math" panose="02040503050406030204" pitchFamily="18" charset="0"/>
                          </a:rPr>
                        </m:ctrlPr>
                      </m:dPr>
                      <m:e>
                        <m:func>
                          <m:funcPr>
                            <m:ctrlPr>
                              <a:rPr lang="de-DE" i="1">
                                <a:latin typeface="Cambria Math" panose="02040503050406030204" pitchFamily="18" charset="0"/>
                                <a:ea typeface="Cambria Math" panose="02040503050406030204" pitchFamily="18" charset="0"/>
                              </a:rPr>
                            </m:ctrlPr>
                          </m:funcPr>
                          <m:fName>
                            <m:r>
                              <m:rPr>
                                <m:sty m:val="p"/>
                              </m:rPr>
                              <a:rPr lang="de-DE">
                                <a:latin typeface="Cambria Math" panose="02040503050406030204" pitchFamily="18" charset="0"/>
                                <a:ea typeface="Cambria Math" panose="02040503050406030204" pitchFamily="18" charset="0"/>
                              </a:rPr>
                              <m:t>log</m:t>
                            </m:r>
                          </m:fName>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𝑝</m:t>
                                </m:r>
                              </m:e>
                              <m:sub>
                                <m:r>
                                  <a:rPr lang="de-DE" i="1">
                                    <a:latin typeface="Cambria Math" panose="02040503050406030204" pitchFamily="18" charset="0"/>
                                    <a:ea typeface="Cambria Math" panose="02040503050406030204" pitchFamily="18" charset="0"/>
                                  </a:rPr>
                                  <m:t>𝜃</m:t>
                                </m:r>
                              </m:sub>
                            </m:sSub>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𝑥</m:t>
                                </m:r>
                              </m:e>
                              <m:e>
                                <m:r>
                                  <a:rPr lang="de-DE" i="1">
                                    <a:latin typeface="Cambria Math" panose="02040503050406030204" pitchFamily="18" charset="0"/>
                                    <a:ea typeface="Cambria Math" panose="02040503050406030204" pitchFamily="18" charset="0"/>
                                  </a:rPr>
                                  <m:t>𝑧</m:t>
                                </m:r>
                              </m:e>
                            </m:d>
                          </m:e>
                        </m:func>
                      </m:e>
                    </m:d>
                  </m:oMath>
                </a14:m>
                <a:r>
                  <a:rPr lang="en-US" dirty="0"/>
                  <a:t> -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𝐷</m:t>
                        </m:r>
                      </m:e>
                      <m:sub>
                        <m:r>
                          <a:rPr lang="de-DE" i="1">
                            <a:latin typeface="Cambria Math" panose="02040503050406030204" pitchFamily="18" charset="0"/>
                            <a:ea typeface="Cambria Math" panose="02040503050406030204" pitchFamily="18" charset="0"/>
                          </a:rPr>
                          <m:t>𝐾𝐿</m:t>
                        </m:r>
                      </m:sub>
                    </m:sSub>
                    <m:d>
                      <m:dPr>
                        <m:endChr m:val="|"/>
                        <m:ctrlPr>
                          <a:rPr lang="de-DE" i="1">
                            <a:latin typeface="Cambria Math" panose="02040503050406030204" pitchFamily="18" charset="0"/>
                            <a:ea typeface="Cambria Math" panose="02040503050406030204" pitchFamily="18" charset="0"/>
                          </a:rPr>
                        </m:ctrlPr>
                      </m:dPr>
                      <m:e>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𝑞</m:t>
                            </m:r>
                          </m:e>
                          <m:sub>
                            <m:r>
                              <a:rPr lang="de-DE" i="1">
                                <a:latin typeface="Cambria Math" panose="02040503050406030204" pitchFamily="18" charset="0"/>
                                <a:ea typeface="Cambria Math" panose="02040503050406030204" pitchFamily="18" charset="0"/>
                              </a:rPr>
                              <m:t>𝜓</m:t>
                            </m:r>
                          </m:sub>
                        </m:sSub>
                        <m:d>
                          <m:dPr>
                            <m:ctrlPr>
                              <a:rPr lang="de-DE" i="1">
                                <a:latin typeface="Cambria Math" panose="02040503050406030204" pitchFamily="18" charset="0"/>
                                <a:ea typeface="Cambria Math" panose="02040503050406030204" pitchFamily="18" charset="0"/>
                              </a:rPr>
                            </m:ctrlPr>
                          </m:dPr>
                          <m:e>
                            <m:r>
                              <a:rPr lang="de-DE" i="1">
                                <a:latin typeface="Cambria Math" panose="02040503050406030204" pitchFamily="18" charset="0"/>
                                <a:ea typeface="Cambria Math" panose="02040503050406030204" pitchFamily="18" charset="0"/>
                              </a:rPr>
                              <m:t>𝑧</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𝑥</m:t>
                            </m:r>
                          </m:e>
                        </m:d>
                        <m:r>
                          <a:rPr lang="de-DE" i="1">
                            <a:latin typeface="Cambria Math" panose="02040503050406030204" pitchFamily="18" charset="0"/>
                            <a:ea typeface="Cambria Math" panose="02040503050406030204" pitchFamily="18" charset="0"/>
                          </a:rPr>
                          <m:t> </m:t>
                        </m:r>
                      </m:e>
                    </m:d>
                    <m:r>
                      <a:rPr lang="de-DE" i="1">
                        <a:latin typeface="Cambria Math" panose="02040503050406030204" pitchFamily="18" charset="0"/>
                        <a:ea typeface="Cambria Math" panose="02040503050406030204" pitchFamily="18" charset="0"/>
                      </a:rPr>
                      <m:t> </m:t>
                    </m:r>
                    <m:sSub>
                      <m:sSubPr>
                        <m:ctrlPr>
                          <a:rPr lang="de-DE" i="1">
                            <a:latin typeface="Cambria Math" panose="02040503050406030204" pitchFamily="18" charset="0"/>
                            <a:ea typeface="Cambria Math" panose="02040503050406030204" pitchFamily="18" charset="0"/>
                          </a:rPr>
                        </m:ctrlPr>
                      </m:sSubPr>
                      <m:e>
                        <m:r>
                          <a:rPr lang="de-DE" i="1">
                            <a:latin typeface="Cambria Math" panose="02040503050406030204" pitchFamily="18" charset="0"/>
                            <a:ea typeface="Cambria Math" panose="02040503050406030204" pitchFamily="18" charset="0"/>
                          </a:rPr>
                          <m:t>𝑝</m:t>
                        </m:r>
                      </m:e>
                      <m:sub>
                        <m:r>
                          <a:rPr lang="de-DE" i="1">
                            <a:latin typeface="Cambria Math" panose="02040503050406030204" pitchFamily="18" charset="0"/>
                            <a:ea typeface="Cambria Math" panose="02040503050406030204" pitchFamily="18" charset="0"/>
                          </a:rPr>
                          <m:t>𝜃</m:t>
                        </m:r>
                      </m:sub>
                    </m:sSub>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𝑧</m:t>
                    </m:r>
                    <m:r>
                      <a:rPr lang="de-DE" i="1">
                        <a:latin typeface="Cambria Math" panose="02040503050406030204" pitchFamily="18" charset="0"/>
                        <a:ea typeface="Cambria Math" panose="02040503050406030204" pitchFamily="18" charset="0"/>
                      </a:rPr>
                      <m:t>))</m:t>
                    </m:r>
                  </m:oMath>
                </a14:m>
                <a:r>
                  <a:rPr lang="en-US" dirty="0"/>
                  <a:t> </a:t>
                </a:r>
              </a:p>
            </p:txBody>
          </p:sp>
        </mc:Choice>
        <mc:Fallback xmlns="">
          <p:sp>
            <p:nvSpPr>
              <p:cNvPr id="34" name="TextBox 33">
                <a:extLst>
                  <a:ext uri="{FF2B5EF4-FFF2-40B4-BE49-F238E27FC236}">
                    <a16:creationId xmlns:a16="http://schemas.microsoft.com/office/drawing/2014/main" id="{B6FAA27B-F9A0-497E-4DAF-91C3A4818BB1}"/>
                  </a:ext>
                </a:extLst>
              </p:cNvPr>
              <p:cNvSpPr txBox="1">
                <a:spLocks noRot="1" noChangeAspect="1" noMove="1" noResize="1" noEditPoints="1" noAdjustHandles="1" noChangeArrowheads="1" noChangeShapeType="1" noTextEdit="1"/>
              </p:cNvSpPr>
              <p:nvPr/>
            </p:nvSpPr>
            <p:spPr>
              <a:xfrm>
                <a:off x="509666" y="4033460"/>
                <a:ext cx="8752461" cy="423770"/>
              </a:xfrm>
              <a:prstGeom prst="rect">
                <a:avLst/>
              </a:prstGeom>
              <a:blipFill>
                <a:blip r:embed="rId4"/>
                <a:stretch>
                  <a:fillRect l="-580" t="-294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97D3BDCE-9F2F-3012-6F06-26495C9D61C8}"/>
                  </a:ext>
                </a:extLst>
              </p:cNvPr>
              <p:cNvSpPr txBox="1"/>
              <p:nvPr/>
            </p:nvSpPr>
            <p:spPr>
              <a:xfrm>
                <a:off x="509666" y="5259867"/>
                <a:ext cx="8184629" cy="1295163"/>
              </a:xfrm>
              <a:prstGeom prst="rect">
                <a:avLst/>
              </a:prstGeom>
              <a:noFill/>
            </p:spPr>
            <p:txBody>
              <a:bodyPr wrap="square" rtlCol="0">
                <a:spAutoFit/>
              </a:bodyPr>
              <a:lstStyle/>
              <a:p>
                <a:pPr>
                  <a:lnSpc>
                    <a:spcPct val="150000"/>
                  </a:lnSpc>
                </a:pPr>
                <a:r>
                  <a:rPr lang="en-US" dirty="0"/>
                  <a:t>Maximize the ELBO using the Expectation-Maximization (EM) Algorithm:</a:t>
                </a:r>
              </a:p>
              <a:p>
                <a:pPr marL="285750" indent="-285750">
                  <a:lnSpc>
                    <a:spcPct val="150000"/>
                  </a:lnSpc>
                  <a:buFont typeface="Arial" panose="020B0604020202020204" pitchFamily="34" charset="0"/>
                  <a:buChar char="•"/>
                </a:pPr>
                <a:r>
                  <a:rPr lang="en-US" dirty="0"/>
                  <a:t>E-step: maximize ELBO with respect to </a:t>
                </a:r>
                <a14:m>
                  <m:oMath xmlns:m="http://schemas.openxmlformats.org/officeDocument/2006/math">
                    <m:r>
                      <a:rPr lang="en-US" i="1" smtClean="0">
                        <a:latin typeface="Cambria Math" panose="02040503050406030204" pitchFamily="18" charset="0"/>
                        <a:ea typeface="Cambria Math" panose="02040503050406030204" pitchFamily="18" charset="0"/>
                      </a:rPr>
                      <m:t>𝜓</m:t>
                    </m:r>
                  </m:oMath>
                </a14:m>
                <a:r>
                  <a:rPr lang="en-US" dirty="0"/>
                  <a:t> (tighten bound)</a:t>
                </a:r>
              </a:p>
              <a:p>
                <a:pPr marL="285750" indent="-285750">
                  <a:lnSpc>
                    <a:spcPct val="150000"/>
                  </a:lnSpc>
                  <a:buFont typeface="Arial" panose="020B0604020202020204" pitchFamily="34" charset="0"/>
                  <a:buChar char="•"/>
                </a:pPr>
                <a:r>
                  <a:rPr lang="en-US" dirty="0"/>
                  <a:t>M-step: maximize ELBO with respect to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en-US" dirty="0"/>
                  <a:t> (maximize bound)</a:t>
                </a:r>
              </a:p>
            </p:txBody>
          </p:sp>
        </mc:Choice>
        <mc:Fallback xmlns="">
          <p:sp>
            <p:nvSpPr>
              <p:cNvPr id="35" name="TextBox 34">
                <a:extLst>
                  <a:ext uri="{FF2B5EF4-FFF2-40B4-BE49-F238E27FC236}">
                    <a16:creationId xmlns:a16="http://schemas.microsoft.com/office/drawing/2014/main" id="{97D3BDCE-9F2F-3012-6F06-26495C9D61C8}"/>
                  </a:ext>
                </a:extLst>
              </p:cNvPr>
              <p:cNvSpPr txBox="1">
                <a:spLocks noRot="1" noChangeAspect="1" noMove="1" noResize="1" noEditPoints="1" noAdjustHandles="1" noChangeArrowheads="1" noChangeShapeType="1" noTextEdit="1"/>
              </p:cNvSpPr>
              <p:nvPr/>
            </p:nvSpPr>
            <p:spPr>
              <a:xfrm>
                <a:off x="509666" y="5259867"/>
                <a:ext cx="8184629" cy="1295163"/>
              </a:xfrm>
              <a:prstGeom prst="rect">
                <a:avLst/>
              </a:prstGeom>
              <a:blipFill>
                <a:blip r:embed="rId5"/>
                <a:stretch>
                  <a:fillRect l="-620" b="-7843"/>
                </a:stretch>
              </a:blipFill>
            </p:spPr>
            <p:txBody>
              <a:bodyPr/>
              <a:lstStyle/>
              <a:p>
                <a:r>
                  <a:rPr lang="en-US">
                    <a:noFill/>
                  </a:rPr>
                  <a:t> </a:t>
                </a:r>
              </a:p>
            </p:txBody>
          </p:sp>
        </mc:Fallback>
      </mc:AlternateContent>
      <p:sp>
        <p:nvSpPr>
          <p:cNvPr id="36" name="TextBox 35">
            <a:extLst>
              <a:ext uri="{FF2B5EF4-FFF2-40B4-BE49-F238E27FC236}">
                <a16:creationId xmlns:a16="http://schemas.microsoft.com/office/drawing/2014/main" id="{80DA5CDC-C8EC-A18C-1516-CCD004A43AED}"/>
              </a:ext>
            </a:extLst>
          </p:cNvPr>
          <p:cNvSpPr txBox="1"/>
          <p:nvPr/>
        </p:nvSpPr>
        <p:spPr>
          <a:xfrm>
            <a:off x="4151258" y="4632015"/>
            <a:ext cx="2037033" cy="369332"/>
          </a:xfrm>
          <a:prstGeom prst="rect">
            <a:avLst/>
          </a:prstGeom>
          <a:noFill/>
        </p:spPr>
        <p:txBody>
          <a:bodyPr wrap="none" rtlCol="0">
            <a:spAutoFit/>
          </a:bodyPr>
          <a:lstStyle/>
          <a:p>
            <a:r>
              <a:rPr lang="en-US" b="1" dirty="0">
                <a:solidFill>
                  <a:schemeClr val="accent6">
                    <a:lumMod val="75000"/>
                  </a:schemeClr>
                </a:solidFill>
              </a:rPr>
              <a:t>Reconstruction loss</a:t>
            </a:r>
          </a:p>
        </p:txBody>
      </p:sp>
      <p:sp>
        <p:nvSpPr>
          <p:cNvPr id="40" name="TextBox 39">
            <a:extLst>
              <a:ext uri="{FF2B5EF4-FFF2-40B4-BE49-F238E27FC236}">
                <a16:creationId xmlns:a16="http://schemas.microsoft.com/office/drawing/2014/main" id="{E001A391-4E74-322A-C766-530C4A562CAA}"/>
              </a:ext>
            </a:extLst>
          </p:cNvPr>
          <p:cNvSpPr txBox="1"/>
          <p:nvPr/>
        </p:nvSpPr>
        <p:spPr>
          <a:xfrm>
            <a:off x="6498858" y="4644069"/>
            <a:ext cx="2535759" cy="369332"/>
          </a:xfrm>
          <a:prstGeom prst="rect">
            <a:avLst/>
          </a:prstGeom>
          <a:noFill/>
        </p:spPr>
        <p:txBody>
          <a:bodyPr wrap="none" rtlCol="0">
            <a:spAutoFit/>
          </a:bodyPr>
          <a:lstStyle/>
          <a:p>
            <a:r>
              <a:rPr lang="en-US" b="1" dirty="0">
                <a:solidFill>
                  <a:schemeClr val="accent6">
                    <a:lumMod val="75000"/>
                  </a:schemeClr>
                </a:solidFill>
              </a:rPr>
              <a:t>KL divergence from prior</a:t>
            </a:r>
          </a:p>
        </p:txBody>
      </p:sp>
      <p:cxnSp>
        <p:nvCxnSpPr>
          <p:cNvPr id="42" name="Straight Arrow Connector 41">
            <a:extLst>
              <a:ext uri="{FF2B5EF4-FFF2-40B4-BE49-F238E27FC236}">
                <a16:creationId xmlns:a16="http://schemas.microsoft.com/office/drawing/2014/main" id="{EA46FCC0-1BB8-6F30-7E76-91EB182DE4C1}"/>
              </a:ext>
            </a:extLst>
          </p:cNvPr>
          <p:cNvCxnSpPr/>
          <p:nvPr/>
        </p:nvCxnSpPr>
        <p:spPr>
          <a:xfrm flipV="1">
            <a:off x="5666282" y="4457230"/>
            <a:ext cx="104931" cy="17478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A451F8C-F781-A171-9449-49F7E50A05F6}"/>
              </a:ext>
            </a:extLst>
          </p:cNvPr>
          <p:cNvCxnSpPr>
            <a:cxnSpLocks/>
          </p:cNvCxnSpPr>
          <p:nvPr/>
        </p:nvCxnSpPr>
        <p:spPr>
          <a:xfrm flipH="1" flipV="1">
            <a:off x="7225259" y="4457230"/>
            <a:ext cx="134911" cy="186839"/>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216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B78F-27D2-2796-72C2-282FE190490D}"/>
              </a:ext>
            </a:extLst>
          </p:cNvPr>
          <p:cNvSpPr>
            <a:spLocks noGrp="1"/>
          </p:cNvSpPr>
          <p:nvPr>
            <p:ph type="title"/>
          </p:nvPr>
        </p:nvSpPr>
        <p:spPr>
          <a:xfrm>
            <a:off x="271463" y="250821"/>
            <a:ext cx="11644311" cy="1325563"/>
          </a:xfrm>
        </p:spPr>
        <p:txBody>
          <a:bodyPr/>
          <a:lstStyle/>
          <a:p>
            <a:r>
              <a:rPr lang="en-US" dirty="0"/>
              <a:t>A modified VAE architecture for targeted clustering</a:t>
            </a:r>
          </a:p>
        </p:txBody>
      </p:sp>
      <p:pic>
        <p:nvPicPr>
          <p:cNvPr id="4" name="Picture 3">
            <a:extLst>
              <a:ext uri="{FF2B5EF4-FFF2-40B4-BE49-F238E27FC236}">
                <a16:creationId xmlns:a16="http://schemas.microsoft.com/office/drawing/2014/main" id="{4AD5A0DF-93C1-7425-F35C-546D51E0B094}"/>
              </a:ext>
            </a:extLst>
          </p:cNvPr>
          <p:cNvPicPr>
            <a:picLocks noChangeAspect="1"/>
          </p:cNvPicPr>
          <p:nvPr/>
        </p:nvPicPr>
        <p:blipFill>
          <a:blip r:embed="rId2"/>
          <a:stretch>
            <a:fillRect/>
          </a:stretch>
        </p:blipFill>
        <p:spPr>
          <a:xfrm>
            <a:off x="2005118" y="1690688"/>
            <a:ext cx="8181763" cy="4400550"/>
          </a:xfrm>
          <a:prstGeom prst="rect">
            <a:avLst/>
          </a:prstGeom>
        </p:spPr>
      </p:pic>
    </p:spTree>
    <p:extLst>
      <p:ext uri="{BB962C8B-B14F-4D97-AF65-F5344CB8AC3E}">
        <p14:creationId xmlns:p14="http://schemas.microsoft.com/office/powerpoint/2010/main" val="1818790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B78F-27D2-2796-72C2-282FE190490D}"/>
              </a:ext>
            </a:extLst>
          </p:cNvPr>
          <p:cNvSpPr>
            <a:spLocks noGrp="1"/>
          </p:cNvSpPr>
          <p:nvPr>
            <p:ph type="title"/>
          </p:nvPr>
        </p:nvSpPr>
        <p:spPr>
          <a:xfrm>
            <a:off x="552450" y="341313"/>
            <a:ext cx="10515600" cy="1325563"/>
          </a:xfrm>
        </p:spPr>
        <p:txBody>
          <a:bodyPr/>
          <a:lstStyle/>
          <a:p>
            <a:r>
              <a:rPr lang="en-US" dirty="0"/>
              <a:t>Results</a:t>
            </a:r>
          </a:p>
        </p:txBody>
      </p:sp>
      <p:pic>
        <p:nvPicPr>
          <p:cNvPr id="3" name="Picture 2">
            <a:extLst>
              <a:ext uri="{FF2B5EF4-FFF2-40B4-BE49-F238E27FC236}">
                <a16:creationId xmlns:a16="http://schemas.microsoft.com/office/drawing/2014/main" id="{7F8D2A29-AFDB-FD91-B10A-0C9B1388584D}"/>
              </a:ext>
            </a:extLst>
          </p:cNvPr>
          <p:cNvPicPr>
            <a:picLocks noChangeAspect="1"/>
          </p:cNvPicPr>
          <p:nvPr/>
        </p:nvPicPr>
        <p:blipFill>
          <a:blip r:embed="rId2"/>
          <a:stretch>
            <a:fillRect/>
          </a:stretch>
        </p:blipFill>
        <p:spPr>
          <a:xfrm>
            <a:off x="1894681" y="1368424"/>
            <a:ext cx="8402637" cy="4990767"/>
          </a:xfrm>
          <a:prstGeom prst="rect">
            <a:avLst/>
          </a:prstGeom>
        </p:spPr>
      </p:pic>
    </p:spTree>
    <p:extLst>
      <p:ext uri="{BB962C8B-B14F-4D97-AF65-F5344CB8AC3E}">
        <p14:creationId xmlns:p14="http://schemas.microsoft.com/office/powerpoint/2010/main" val="3220398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CE973-8404-6DC6-88E4-64B8DE1CADF2}"/>
              </a:ext>
            </a:extLst>
          </p:cNvPr>
          <p:cNvSpPr>
            <a:spLocks noGrp="1"/>
          </p:cNvSpPr>
          <p:nvPr>
            <p:ph type="title"/>
          </p:nvPr>
        </p:nvSpPr>
        <p:spPr/>
        <p:txBody>
          <a:bodyPr/>
          <a:lstStyle/>
          <a:p>
            <a:r>
              <a:rPr lang="en-US" dirty="0"/>
              <a:t>Machine Learning – free learning resources</a:t>
            </a:r>
          </a:p>
        </p:txBody>
      </p:sp>
      <p:sp>
        <p:nvSpPr>
          <p:cNvPr id="2" name="TextBox 1">
            <a:extLst>
              <a:ext uri="{FF2B5EF4-FFF2-40B4-BE49-F238E27FC236}">
                <a16:creationId xmlns:a16="http://schemas.microsoft.com/office/drawing/2014/main" id="{E1C9C8D2-B61D-0147-85F0-086F6EE8A8AA}"/>
              </a:ext>
            </a:extLst>
          </p:cNvPr>
          <p:cNvSpPr txBox="1"/>
          <p:nvPr/>
        </p:nvSpPr>
        <p:spPr>
          <a:xfrm>
            <a:off x="838200" y="1902547"/>
            <a:ext cx="10515600" cy="308680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dirty="0"/>
              <a:t>ECMWF Massive Open Online Course (MOOC) on Machine Learning in Weather &amp; Climate (</a:t>
            </a:r>
            <a:r>
              <a:rPr lang="en-US" sz="2200" dirty="0">
                <a:hlinkClick r:id="rId2"/>
              </a:rPr>
              <a:t>https://lms.ecmwf.int/pages/index.html</a:t>
            </a:r>
            <a:r>
              <a:rPr lang="en-US" sz="2200" dirty="0"/>
              <a:t>)</a:t>
            </a:r>
          </a:p>
          <a:p>
            <a:pPr marL="342900" indent="-342900">
              <a:lnSpc>
                <a:spcPct val="150000"/>
              </a:lnSpc>
              <a:buFont typeface="Arial" panose="020B0604020202020204" pitchFamily="34" charset="0"/>
              <a:buChar char="•"/>
            </a:pPr>
            <a:r>
              <a:rPr lang="en-US" sz="2200" dirty="0"/>
              <a:t>Murphy 2022, 2023: Probabilistic Machine Learning – an excellent resource if you want more in-depth knowledge about a specific method! </a:t>
            </a:r>
            <a:r>
              <a:rPr lang="en-US" sz="2200" dirty="0">
                <a:hlinkClick r:id="rId3"/>
              </a:rPr>
              <a:t>https://probml.github.io/pml-book/book1.html </a:t>
            </a:r>
            <a:endParaRPr lang="en-US" sz="2200" dirty="0"/>
          </a:p>
          <a:p>
            <a:pPr marL="342900" indent="-342900">
              <a:lnSpc>
                <a:spcPct val="150000"/>
              </a:lnSpc>
              <a:buFont typeface="Arial" panose="020B0604020202020204" pitchFamily="34" charset="0"/>
              <a:buChar char="•"/>
            </a:pPr>
            <a:endParaRPr lang="en-US" sz="2200" dirty="0"/>
          </a:p>
        </p:txBody>
      </p:sp>
    </p:spTree>
    <p:extLst>
      <p:ext uri="{BB962C8B-B14F-4D97-AF65-F5344CB8AC3E}">
        <p14:creationId xmlns:p14="http://schemas.microsoft.com/office/powerpoint/2010/main" val="2706230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2FCE973-8404-6DC6-88E4-64B8DE1CADF2}"/>
              </a:ext>
            </a:extLst>
          </p:cNvPr>
          <p:cNvSpPr>
            <a:spLocks noGrp="1"/>
          </p:cNvSpPr>
          <p:nvPr>
            <p:ph type="title"/>
          </p:nvPr>
        </p:nvSpPr>
        <p:spPr/>
        <p:txBody>
          <a:bodyPr/>
          <a:lstStyle/>
          <a:p>
            <a:r>
              <a:rPr lang="en-US" dirty="0"/>
              <a:t>Tutorial</a:t>
            </a:r>
          </a:p>
        </p:txBody>
      </p:sp>
      <p:sp>
        <p:nvSpPr>
          <p:cNvPr id="2" name="TextBox 1">
            <a:extLst>
              <a:ext uri="{FF2B5EF4-FFF2-40B4-BE49-F238E27FC236}">
                <a16:creationId xmlns:a16="http://schemas.microsoft.com/office/drawing/2014/main" id="{E1C9C8D2-B61D-0147-85F0-086F6EE8A8AA}"/>
              </a:ext>
            </a:extLst>
          </p:cNvPr>
          <p:cNvSpPr txBox="1"/>
          <p:nvPr/>
        </p:nvSpPr>
        <p:spPr>
          <a:xfrm>
            <a:off x="838200" y="1902547"/>
            <a:ext cx="10515600" cy="2499402"/>
          </a:xfrm>
          <a:prstGeom prst="rect">
            <a:avLst/>
          </a:prstGeom>
          <a:noFill/>
        </p:spPr>
        <p:txBody>
          <a:bodyPr wrap="square" rtlCol="0">
            <a:spAutoFit/>
          </a:bodyPr>
          <a:lstStyle/>
          <a:p>
            <a:pPr>
              <a:lnSpc>
                <a:spcPct val="150000"/>
              </a:lnSpc>
            </a:pPr>
            <a:r>
              <a:rPr lang="en-US" sz="3600" dirty="0"/>
              <a:t>Follow this link to the google </a:t>
            </a:r>
            <a:r>
              <a:rPr lang="en-US" sz="3600" dirty="0" err="1"/>
              <a:t>colab</a:t>
            </a:r>
            <a:r>
              <a:rPr lang="en-US" sz="3600" dirty="0"/>
              <a:t> notebook!</a:t>
            </a:r>
          </a:p>
          <a:p>
            <a:pPr>
              <a:lnSpc>
                <a:spcPct val="150000"/>
              </a:lnSpc>
            </a:pPr>
            <a:endParaRPr lang="en-US" sz="3600" dirty="0"/>
          </a:p>
          <a:p>
            <a:pPr>
              <a:lnSpc>
                <a:spcPct val="150000"/>
              </a:lnSpc>
            </a:pPr>
            <a:r>
              <a:rPr lang="en-GB" sz="3600" dirty="0">
                <a:solidFill>
                  <a:srgbClr val="1F6BC0"/>
                </a:solidFill>
                <a:effectLst/>
              </a:rPr>
              <a:t>http://</a:t>
            </a:r>
            <a:r>
              <a:rPr lang="en-GB" sz="3600" dirty="0" err="1">
                <a:solidFill>
                  <a:srgbClr val="1F6BC0"/>
                </a:solidFill>
                <a:effectLst/>
              </a:rPr>
              <a:t>bit.ly</a:t>
            </a:r>
            <a:r>
              <a:rPr lang="en-GB" sz="3600" dirty="0">
                <a:solidFill>
                  <a:srgbClr val="1F6BC0"/>
                </a:solidFill>
                <a:effectLst/>
              </a:rPr>
              <a:t>/</a:t>
            </a:r>
            <a:r>
              <a:rPr lang="en-GB" sz="3600" dirty="0" err="1">
                <a:solidFill>
                  <a:srgbClr val="1F6BC0"/>
                </a:solidFill>
                <a:effectLst/>
              </a:rPr>
              <a:t>SPARC_Training</a:t>
            </a:r>
            <a:endParaRPr lang="en-GB" sz="3600" dirty="0">
              <a:solidFill>
                <a:srgbClr val="1F6BC0"/>
              </a:solidFill>
              <a:effectLst/>
            </a:endParaRPr>
          </a:p>
        </p:txBody>
      </p:sp>
    </p:spTree>
    <p:extLst>
      <p:ext uri="{BB962C8B-B14F-4D97-AF65-F5344CB8AC3E}">
        <p14:creationId xmlns:p14="http://schemas.microsoft.com/office/powerpoint/2010/main" val="3547566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536A2-A0D5-E487-FE73-5AD8CC22297B}"/>
              </a:ext>
            </a:extLst>
          </p:cNvPr>
          <p:cNvSpPr>
            <a:spLocks noGrp="1"/>
          </p:cNvSpPr>
          <p:nvPr>
            <p:ph type="title"/>
          </p:nvPr>
        </p:nvSpPr>
        <p:spPr/>
        <p:txBody>
          <a:bodyPr/>
          <a:lstStyle/>
          <a:p>
            <a:r>
              <a:rPr lang="en-US" dirty="0"/>
              <a:t>References</a:t>
            </a:r>
          </a:p>
        </p:txBody>
      </p:sp>
      <p:sp>
        <p:nvSpPr>
          <p:cNvPr id="4" name="TextBox 3">
            <a:extLst>
              <a:ext uri="{FF2B5EF4-FFF2-40B4-BE49-F238E27FC236}">
                <a16:creationId xmlns:a16="http://schemas.microsoft.com/office/drawing/2014/main" id="{934C5F99-9D10-0F71-D6BE-23DDCF44C47A}"/>
              </a:ext>
            </a:extLst>
          </p:cNvPr>
          <p:cNvSpPr txBox="1"/>
          <p:nvPr/>
        </p:nvSpPr>
        <p:spPr>
          <a:xfrm>
            <a:off x="838199" y="1553514"/>
            <a:ext cx="10703011" cy="5970865"/>
          </a:xfrm>
          <a:prstGeom prst="rect">
            <a:avLst/>
          </a:prstGeom>
          <a:noFill/>
        </p:spPr>
        <p:txBody>
          <a:bodyPr wrap="square">
            <a:spAutoFit/>
          </a:bodyPr>
          <a:lstStyle/>
          <a:p>
            <a:pPr marL="285750" indent="-285750">
              <a:buFont typeface="Arial" panose="020B0604020202020204" pitchFamily="34" charset="0"/>
              <a:buChar char="•"/>
            </a:pPr>
            <a:r>
              <a:rPr lang="en-GB" sz="1200" b="0" i="0" dirty="0">
                <a:solidFill>
                  <a:srgbClr val="222222"/>
                </a:solidFill>
                <a:effectLst/>
              </a:rPr>
              <a:t>Talukdar, S.; Singha, P.; </a:t>
            </a:r>
            <a:r>
              <a:rPr lang="en-GB" sz="1200" b="0" i="0" dirty="0" err="1">
                <a:solidFill>
                  <a:srgbClr val="222222"/>
                </a:solidFill>
                <a:effectLst/>
              </a:rPr>
              <a:t>Mahato</a:t>
            </a:r>
            <a:r>
              <a:rPr lang="en-GB" sz="1200" b="0" i="0" dirty="0">
                <a:solidFill>
                  <a:srgbClr val="222222"/>
                </a:solidFill>
                <a:effectLst/>
              </a:rPr>
              <a:t>, S.; </a:t>
            </a:r>
            <a:r>
              <a:rPr lang="en-GB" sz="1200" b="0" i="0" dirty="0" err="1">
                <a:solidFill>
                  <a:srgbClr val="222222"/>
                </a:solidFill>
                <a:effectLst/>
              </a:rPr>
              <a:t>Shahfahad</a:t>
            </a:r>
            <a:r>
              <a:rPr lang="en-GB" sz="1200" b="0" i="0" dirty="0">
                <a:solidFill>
                  <a:srgbClr val="222222"/>
                </a:solidFill>
                <a:effectLst/>
              </a:rPr>
              <a:t>; Pal, S.; </a:t>
            </a:r>
            <a:r>
              <a:rPr lang="en-GB" sz="1200" b="0" i="0" dirty="0" err="1">
                <a:solidFill>
                  <a:srgbClr val="222222"/>
                </a:solidFill>
                <a:effectLst/>
              </a:rPr>
              <a:t>Liou</a:t>
            </a:r>
            <a:r>
              <a:rPr lang="en-GB" sz="1200" b="0" i="0" dirty="0">
                <a:solidFill>
                  <a:srgbClr val="222222"/>
                </a:solidFill>
                <a:effectLst/>
              </a:rPr>
              <a:t>, Y.-A.; Rahman, A. Land-Use Land-Cover Classification by Machine Learning Classifiers for Satellite Observations—A Review. </a:t>
            </a:r>
            <a:r>
              <a:rPr lang="en-GB" sz="1200" b="0" i="1" dirty="0">
                <a:solidFill>
                  <a:srgbClr val="222222"/>
                </a:solidFill>
                <a:effectLst/>
              </a:rPr>
              <a:t>Remote Sens.</a:t>
            </a:r>
            <a:r>
              <a:rPr lang="en-GB" sz="1200" b="0" i="0" dirty="0">
                <a:solidFill>
                  <a:srgbClr val="222222"/>
                </a:solidFill>
                <a:effectLst/>
              </a:rPr>
              <a:t> </a:t>
            </a:r>
            <a:r>
              <a:rPr lang="en-GB" sz="1200" b="1" i="0" dirty="0">
                <a:solidFill>
                  <a:srgbClr val="222222"/>
                </a:solidFill>
                <a:effectLst/>
              </a:rPr>
              <a:t>2020</a:t>
            </a:r>
            <a:r>
              <a:rPr lang="en-GB" sz="1200" b="0" i="0" dirty="0">
                <a:solidFill>
                  <a:srgbClr val="222222"/>
                </a:solidFill>
                <a:effectLst/>
              </a:rPr>
              <a:t>, </a:t>
            </a:r>
            <a:r>
              <a:rPr lang="en-GB" sz="1200" b="0" i="1" dirty="0">
                <a:solidFill>
                  <a:srgbClr val="222222"/>
                </a:solidFill>
                <a:effectLst/>
              </a:rPr>
              <a:t>12</a:t>
            </a:r>
            <a:r>
              <a:rPr lang="en-GB" sz="1200" b="0" i="0" dirty="0">
                <a:solidFill>
                  <a:srgbClr val="222222"/>
                </a:solidFill>
                <a:effectLst/>
              </a:rPr>
              <a:t>, 1135. </a:t>
            </a:r>
            <a:r>
              <a:rPr lang="en-GB" sz="1200" b="0" i="0" dirty="0">
                <a:solidFill>
                  <a:srgbClr val="222222"/>
                </a:solidFill>
                <a:effectLst/>
                <a:hlinkClick r:id="rId2"/>
              </a:rPr>
              <a:t>https://doi.org/10.3390/rs12071135</a:t>
            </a:r>
            <a:endParaRPr lang="en-GB" sz="1200" dirty="0">
              <a:solidFill>
                <a:srgbClr val="222222"/>
              </a:solidFill>
            </a:endParaRPr>
          </a:p>
          <a:p>
            <a:pPr marL="285750" indent="-285750">
              <a:buFont typeface="Arial" panose="020B0604020202020204" pitchFamily="34" charset="0"/>
              <a:buChar char="•"/>
            </a:pPr>
            <a:r>
              <a:rPr lang="en-GB" sz="1200" b="0" i="0" dirty="0" err="1">
                <a:solidFill>
                  <a:srgbClr val="222222"/>
                </a:solidFill>
                <a:effectLst/>
              </a:rPr>
              <a:t>Shahhosseini</a:t>
            </a:r>
            <a:r>
              <a:rPr lang="en-GB" sz="1200" b="0" i="0" dirty="0">
                <a:solidFill>
                  <a:srgbClr val="222222"/>
                </a:solidFill>
                <a:effectLst/>
              </a:rPr>
              <a:t>, M., Hu, G., Huber, I. </a:t>
            </a:r>
            <a:r>
              <a:rPr lang="en-GB" sz="1200" b="0" i="1" dirty="0">
                <a:solidFill>
                  <a:srgbClr val="222222"/>
                </a:solidFill>
                <a:effectLst/>
              </a:rPr>
              <a:t>et al.</a:t>
            </a:r>
            <a:r>
              <a:rPr lang="en-GB" sz="1200" b="0" i="0" dirty="0">
                <a:solidFill>
                  <a:srgbClr val="222222"/>
                </a:solidFill>
                <a:effectLst/>
              </a:rPr>
              <a:t> Coupling machine learning and crop </a:t>
            </a:r>
            <a:r>
              <a:rPr lang="en-GB" sz="1200" b="0" i="0" dirty="0" err="1">
                <a:solidFill>
                  <a:srgbClr val="222222"/>
                </a:solidFill>
                <a:effectLst/>
              </a:rPr>
              <a:t>modeling</a:t>
            </a:r>
            <a:r>
              <a:rPr lang="en-GB" sz="1200" b="0" i="0" dirty="0">
                <a:solidFill>
                  <a:srgbClr val="222222"/>
                </a:solidFill>
                <a:effectLst/>
              </a:rPr>
              <a:t> improves crop yield prediction in the US Corn Belt. </a:t>
            </a:r>
            <a:r>
              <a:rPr lang="en-GB" sz="1200" b="0" i="1" dirty="0">
                <a:solidFill>
                  <a:srgbClr val="222222"/>
                </a:solidFill>
                <a:effectLst/>
              </a:rPr>
              <a:t>Sci Rep</a:t>
            </a:r>
            <a:r>
              <a:rPr lang="en-GB" sz="1200" b="0" i="0" dirty="0">
                <a:solidFill>
                  <a:srgbClr val="222222"/>
                </a:solidFill>
                <a:effectLst/>
              </a:rPr>
              <a:t> </a:t>
            </a:r>
            <a:r>
              <a:rPr lang="en-GB" sz="1200" b="1" i="0" dirty="0">
                <a:solidFill>
                  <a:srgbClr val="222222"/>
                </a:solidFill>
                <a:effectLst/>
              </a:rPr>
              <a:t>11</a:t>
            </a:r>
            <a:r>
              <a:rPr lang="en-GB" sz="1200" b="0" i="0" dirty="0">
                <a:solidFill>
                  <a:srgbClr val="222222"/>
                </a:solidFill>
                <a:effectLst/>
              </a:rPr>
              <a:t>, 1606 (2021). </a:t>
            </a:r>
            <a:r>
              <a:rPr lang="en-GB" sz="1200" b="0" i="0" dirty="0">
                <a:solidFill>
                  <a:srgbClr val="222222"/>
                </a:solidFill>
                <a:effectLst/>
                <a:hlinkClick r:id="rId3"/>
              </a:rPr>
              <a:t>https://doi.org/10.1038/s41598-020-80820-1</a:t>
            </a:r>
            <a:endParaRPr lang="en-GB" sz="1200" b="0" i="0" dirty="0">
              <a:solidFill>
                <a:srgbClr val="222222"/>
              </a:solidFill>
              <a:effectLst/>
            </a:endParaRPr>
          </a:p>
          <a:p>
            <a:pPr marL="285750" indent="-285750">
              <a:buFont typeface="Arial" panose="020B0604020202020204" pitchFamily="34" charset="0"/>
              <a:buChar char="•"/>
            </a:pPr>
            <a:r>
              <a:rPr lang="en-GB" sz="1200" b="0" i="0" dirty="0" err="1">
                <a:solidFill>
                  <a:srgbClr val="181817"/>
                </a:solidFill>
                <a:effectLst/>
                <a:latin typeface="noto sans" panose="020B0502040504020204" pitchFamily="34" charset="0"/>
              </a:rPr>
              <a:t>Jouvet</a:t>
            </a:r>
            <a:r>
              <a:rPr lang="en-GB" sz="1200" b="0" i="0" dirty="0">
                <a:solidFill>
                  <a:srgbClr val="181817"/>
                </a:solidFill>
                <a:effectLst/>
                <a:latin typeface="noto sans" panose="020B0502040504020204" pitchFamily="34" charset="0"/>
              </a:rPr>
              <a:t>, G., &amp; </a:t>
            </a:r>
            <a:r>
              <a:rPr lang="en-GB" sz="1200" b="0" i="0" dirty="0" err="1">
                <a:solidFill>
                  <a:srgbClr val="181817"/>
                </a:solidFill>
                <a:effectLst/>
                <a:latin typeface="noto sans" panose="020B0502040504020204" pitchFamily="34" charset="0"/>
              </a:rPr>
              <a:t>Cordonnier</a:t>
            </a:r>
            <a:r>
              <a:rPr lang="en-GB" sz="1200" b="0" i="0" dirty="0">
                <a:solidFill>
                  <a:srgbClr val="181817"/>
                </a:solidFill>
                <a:effectLst/>
                <a:latin typeface="noto sans" panose="020B0502040504020204" pitchFamily="34" charset="0"/>
              </a:rPr>
              <a:t>, G. (2023). Ice-flow model emulator based on physics-informed deep learning. </a:t>
            </a:r>
            <a:r>
              <a:rPr lang="en-GB" sz="1200" b="0" i="1" dirty="0">
                <a:solidFill>
                  <a:srgbClr val="181817"/>
                </a:solidFill>
                <a:effectLst/>
                <a:latin typeface="noto sans" panose="020B0502040504020204" pitchFamily="34" charset="0"/>
              </a:rPr>
              <a:t>Journal of Glaciology,</a:t>
            </a:r>
            <a:r>
              <a:rPr lang="en-GB" sz="1200" b="0" i="0" dirty="0">
                <a:solidFill>
                  <a:srgbClr val="181817"/>
                </a:solidFill>
                <a:effectLst/>
                <a:latin typeface="noto sans" panose="020B0502040504020204" pitchFamily="34" charset="0"/>
              </a:rPr>
              <a:t> 1-15. doi:10.1017/jog.2023.73</a:t>
            </a:r>
          </a:p>
          <a:p>
            <a:pPr marL="285750" indent="-285750">
              <a:buFont typeface="Arial" panose="020B0604020202020204" pitchFamily="34" charset="0"/>
              <a:buChar char="•"/>
            </a:pPr>
            <a:r>
              <a:rPr lang="en-US" sz="1200" dirty="0" err="1"/>
              <a:t>Neelesh</a:t>
            </a:r>
            <a:r>
              <a:rPr lang="en-US" sz="1200" dirty="0"/>
              <a:t> Rampal, Peter B. Gibson, </a:t>
            </a:r>
            <a:r>
              <a:rPr lang="en-US" sz="1200" dirty="0" err="1"/>
              <a:t>Abha</a:t>
            </a:r>
            <a:r>
              <a:rPr lang="en-US" sz="1200" dirty="0"/>
              <a:t> </a:t>
            </a:r>
            <a:r>
              <a:rPr lang="en-US" sz="1200" dirty="0" err="1"/>
              <a:t>Sood</a:t>
            </a:r>
            <a:r>
              <a:rPr lang="en-US" sz="1200" dirty="0"/>
              <a:t>, Stephen Stuart, Nicolas C. </a:t>
            </a:r>
            <a:r>
              <a:rPr lang="en-US" sz="1200" dirty="0" err="1"/>
              <a:t>Fauchereau</a:t>
            </a:r>
            <a:r>
              <a:rPr lang="en-US" sz="1200" dirty="0"/>
              <a:t>, Chris </a:t>
            </a:r>
            <a:r>
              <a:rPr lang="en-US" sz="1200" dirty="0" err="1"/>
              <a:t>Brandolino</a:t>
            </a:r>
            <a:r>
              <a:rPr lang="en-US" sz="1200" dirty="0"/>
              <a:t>, Ben Noll, Tristan Meyers, High-resolution downscaling with interpretable deep learning: Rainfall extremes over New Zealand, Weather and Climate Extremes, Volume 38, 2022, 100525, ISSN 2212-0947, </a:t>
            </a:r>
            <a:r>
              <a:rPr lang="en-US" sz="1200" dirty="0">
                <a:hlinkClick r:id="rId4"/>
              </a:rPr>
              <a:t>https://doi.org/10.1016/j.wace.2022.100525</a:t>
            </a:r>
            <a:r>
              <a:rPr lang="en-US" sz="1200" dirty="0"/>
              <a:t>.</a:t>
            </a:r>
          </a:p>
          <a:p>
            <a:pPr marL="285750" indent="-285750">
              <a:buFont typeface="Arial" panose="020B0604020202020204" pitchFamily="34" charset="0"/>
              <a:buChar char="•"/>
            </a:pPr>
            <a:r>
              <a:rPr lang="en-GB" sz="1200" b="0" i="0" dirty="0">
                <a:solidFill>
                  <a:srgbClr val="222222"/>
                </a:solidFill>
                <a:effectLst/>
                <a:latin typeface="-apple-system"/>
              </a:rPr>
              <a:t>Bi, K., </a:t>
            </a:r>
            <a:r>
              <a:rPr lang="en-GB" sz="1200" b="0" i="0" dirty="0" err="1">
                <a:solidFill>
                  <a:srgbClr val="222222"/>
                </a:solidFill>
                <a:effectLst/>
                <a:latin typeface="-apple-system"/>
              </a:rPr>
              <a:t>Xie</a:t>
            </a:r>
            <a:r>
              <a:rPr lang="en-GB" sz="1200" b="0" i="0" dirty="0">
                <a:solidFill>
                  <a:srgbClr val="222222"/>
                </a:solidFill>
                <a:effectLst/>
                <a:latin typeface="-apple-system"/>
              </a:rPr>
              <a:t>, L., Zhang, H. </a:t>
            </a:r>
            <a:r>
              <a:rPr lang="en-GB" sz="1200" b="0" i="1" dirty="0">
                <a:solidFill>
                  <a:srgbClr val="222222"/>
                </a:solidFill>
                <a:effectLst/>
                <a:latin typeface="-apple-system"/>
              </a:rPr>
              <a:t>et al.</a:t>
            </a:r>
            <a:r>
              <a:rPr lang="en-GB" sz="1200" b="0" i="0" dirty="0">
                <a:solidFill>
                  <a:srgbClr val="222222"/>
                </a:solidFill>
                <a:effectLst/>
                <a:latin typeface="-apple-system"/>
              </a:rPr>
              <a:t> Accurate medium-range global weather forecasting with 3D neural networks. </a:t>
            </a:r>
            <a:r>
              <a:rPr lang="en-GB" sz="1200" b="0" i="1" dirty="0">
                <a:solidFill>
                  <a:srgbClr val="222222"/>
                </a:solidFill>
                <a:effectLst/>
                <a:latin typeface="-apple-system"/>
              </a:rPr>
              <a:t>Nature</a:t>
            </a:r>
            <a:r>
              <a:rPr lang="en-GB" sz="1200" b="0" i="0" dirty="0">
                <a:solidFill>
                  <a:srgbClr val="222222"/>
                </a:solidFill>
                <a:effectLst/>
                <a:latin typeface="-apple-system"/>
              </a:rPr>
              <a:t> </a:t>
            </a:r>
            <a:r>
              <a:rPr lang="en-GB" sz="1200" b="1" i="0" dirty="0">
                <a:solidFill>
                  <a:srgbClr val="222222"/>
                </a:solidFill>
                <a:effectLst/>
                <a:latin typeface="-apple-system"/>
              </a:rPr>
              <a:t>619</a:t>
            </a:r>
            <a:r>
              <a:rPr lang="en-GB" sz="1200" b="0" i="0" dirty="0">
                <a:solidFill>
                  <a:srgbClr val="222222"/>
                </a:solidFill>
                <a:effectLst/>
                <a:latin typeface="-apple-system"/>
              </a:rPr>
              <a:t>, 533–538 (2023). </a:t>
            </a:r>
            <a:r>
              <a:rPr lang="en-GB" sz="1200" b="0" i="0" dirty="0">
                <a:solidFill>
                  <a:srgbClr val="222222"/>
                </a:solidFill>
                <a:effectLst/>
                <a:latin typeface="-apple-system"/>
                <a:hlinkClick r:id="rId5"/>
              </a:rPr>
              <a:t>https://doi.org/10.1038/s41586-023-06185-3</a:t>
            </a:r>
            <a:endParaRPr lang="en-GB" sz="1200" b="0" i="0" dirty="0">
              <a:solidFill>
                <a:srgbClr val="222222"/>
              </a:solidFill>
              <a:effectLst/>
              <a:latin typeface="-apple-system"/>
            </a:endParaRPr>
          </a:p>
          <a:p>
            <a:pPr marL="285750" indent="-285750">
              <a:buFont typeface="Arial" panose="020B0604020202020204" pitchFamily="34" charset="0"/>
              <a:buChar char="•"/>
            </a:pPr>
            <a:r>
              <a:rPr lang="en-GB" sz="1200" dirty="0" err="1">
                <a:effectLst/>
              </a:rPr>
              <a:t>Laloyaux</a:t>
            </a:r>
            <a:r>
              <a:rPr lang="en-GB" sz="1200" dirty="0">
                <a:effectLst/>
              </a:rPr>
              <a:t>, P., </a:t>
            </a:r>
            <a:r>
              <a:rPr lang="en-GB" sz="1200" dirty="0" err="1">
                <a:effectLst/>
              </a:rPr>
              <a:t>Kurth</a:t>
            </a:r>
            <a:r>
              <a:rPr lang="en-GB" sz="1200" dirty="0">
                <a:effectLst/>
              </a:rPr>
              <a:t>, T., </a:t>
            </a:r>
            <a:r>
              <a:rPr lang="en-GB" sz="1200" dirty="0" err="1">
                <a:effectLst/>
              </a:rPr>
              <a:t>Dueben</a:t>
            </a:r>
            <a:r>
              <a:rPr lang="en-GB" sz="1200" dirty="0">
                <a:effectLst/>
              </a:rPr>
              <a:t>, P. D., &amp; Hall, D. (2022). Deep Learning to Estimate Model Biases in an Operational NWP Assimilation System. </a:t>
            </a:r>
            <a:r>
              <a:rPr lang="en-GB" sz="1200" i="1" dirty="0">
                <a:effectLst/>
              </a:rPr>
              <a:t>Journal of Advances in </a:t>
            </a:r>
            <a:r>
              <a:rPr lang="en-GB" sz="1200" i="1" dirty="0" err="1">
                <a:effectLst/>
              </a:rPr>
              <a:t>Modeling</a:t>
            </a:r>
            <a:r>
              <a:rPr lang="en-GB" sz="1200" i="1" dirty="0">
                <a:effectLst/>
              </a:rPr>
              <a:t> Earth Systems</a:t>
            </a:r>
            <a:r>
              <a:rPr lang="en-GB" sz="1200" dirty="0">
                <a:effectLst/>
              </a:rPr>
              <a:t>, </a:t>
            </a:r>
            <a:r>
              <a:rPr lang="en-GB" sz="1200" i="1" dirty="0">
                <a:effectLst/>
              </a:rPr>
              <a:t>14</a:t>
            </a:r>
            <a:r>
              <a:rPr lang="en-GB" sz="1200" dirty="0">
                <a:effectLst/>
              </a:rPr>
              <a:t>(6), e2022MS003016. </a:t>
            </a:r>
            <a:r>
              <a:rPr lang="en-GB" sz="1200" dirty="0">
                <a:effectLst/>
                <a:hlinkClick r:id="rId6"/>
              </a:rPr>
              <a:t>https://doi.org/10.1029/2022MS003016</a:t>
            </a:r>
            <a:endParaRPr lang="en-GB" sz="1200" dirty="0">
              <a:effectLst/>
            </a:endParaRPr>
          </a:p>
          <a:p>
            <a:pPr marL="285750" indent="-285750">
              <a:buFont typeface="Arial" panose="020B0604020202020204" pitchFamily="34" charset="0"/>
              <a:buChar char="•"/>
            </a:pPr>
            <a:r>
              <a:rPr lang="en-GB" sz="1200" dirty="0" err="1">
                <a:effectLst/>
              </a:rPr>
              <a:t>Vitart</a:t>
            </a:r>
            <a:r>
              <a:rPr lang="en-GB" sz="1200" dirty="0">
                <a:effectLst/>
              </a:rPr>
              <a:t>, F., Robertson, A. W., Spring, A., Pinault, F., </a:t>
            </a:r>
            <a:r>
              <a:rPr lang="en-GB" sz="1200" dirty="0" err="1">
                <a:effectLst/>
              </a:rPr>
              <a:t>Roškar</a:t>
            </a:r>
            <a:r>
              <a:rPr lang="en-GB" sz="1200" dirty="0">
                <a:effectLst/>
              </a:rPr>
              <a:t>, R., Cao, W., </a:t>
            </a:r>
            <a:r>
              <a:rPr lang="en-GB" sz="1200" dirty="0" err="1">
                <a:effectLst/>
              </a:rPr>
              <a:t>Bech</a:t>
            </a:r>
            <a:r>
              <a:rPr lang="en-GB" sz="1200" dirty="0">
                <a:effectLst/>
              </a:rPr>
              <a:t>, S., </a:t>
            </a:r>
            <a:r>
              <a:rPr lang="en-GB" sz="1200" dirty="0" err="1">
                <a:effectLst/>
              </a:rPr>
              <a:t>Bienkowski</a:t>
            </a:r>
            <a:r>
              <a:rPr lang="en-GB" sz="1200" dirty="0">
                <a:effectLst/>
              </a:rPr>
              <a:t>, A., </a:t>
            </a:r>
            <a:r>
              <a:rPr lang="en-GB" sz="1200" dirty="0" err="1">
                <a:effectLst/>
              </a:rPr>
              <a:t>Caltabiano</a:t>
            </a:r>
            <a:r>
              <a:rPr lang="en-GB" sz="1200" dirty="0">
                <a:effectLst/>
              </a:rPr>
              <a:t>, N., Coning, E. D., Denis, B., </a:t>
            </a:r>
            <a:r>
              <a:rPr lang="en-GB" sz="1200" dirty="0" err="1">
                <a:effectLst/>
              </a:rPr>
              <a:t>Dirkson</a:t>
            </a:r>
            <a:r>
              <a:rPr lang="en-GB" sz="1200" dirty="0">
                <a:effectLst/>
              </a:rPr>
              <a:t>, A., </a:t>
            </a:r>
            <a:r>
              <a:rPr lang="en-GB" sz="1200" dirty="0" err="1">
                <a:effectLst/>
              </a:rPr>
              <a:t>Dramsch</a:t>
            </a:r>
            <a:r>
              <a:rPr lang="en-GB" sz="1200" dirty="0">
                <a:effectLst/>
              </a:rPr>
              <a:t>, J., </a:t>
            </a:r>
            <a:r>
              <a:rPr lang="en-GB" sz="1200" dirty="0" err="1">
                <a:effectLst/>
              </a:rPr>
              <a:t>Dueben</a:t>
            </a:r>
            <a:r>
              <a:rPr lang="en-GB" sz="1200" dirty="0">
                <a:effectLst/>
              </a:rPr>
              <a:t>, P., </a:t>
            </a:r>
            <a:r>
              <a:rPr lang="en-GB" sz="1200" dirty="0" err="1">
                <a:effectLst/>
              </a:rPr>
              <a:t>Gierschendorf</a:t>
            </a:r>
            <a:r>
              <a:rPr lang="en-GB" sz="1200" dirty="0">
                <a:effectLst/>
              </a:rPr>
              <a:t>, J., Kim, H. S., Nowak, K., Landry, D., </a:t>
            </a:r>
            <a:r>
              <a:rPr lang="en-GB" sz="1200" dirty="0" err="1">
                <a:effectLst/>
              </a:rPr>
              <a:t>Lledó</a:t>
            </a:r>
            <a:r>
              <a:rPr lang="en-GB" sz="1200" dirty="0">
                <a:effectLst/>
              </a:rPr>
              <a:t>, L., … Zhou, S. (2022). Outcomes of the WMO Prize Challenge to Improve </a:t>
            </a:r>
            <a:r>
              <a:rPr lang="en-GB" sz="1200" dirty="0" err="1">
                <a:effectLst/>
              </a:rPr>
              <a:t>Subseasonal</a:t>
            </a:r>
            <a:r>
              <a:rPr lang="en-GB" sz="1200" dirty="0">
                <a:effectLst/>
              </a:rPr>
              <a:t> to Seasonal Predictions Using Artificial Intelligence. </a:t>
            </a:r>
            <a:r>
              <a:rPr lang="en-GB" sz="1200" i="1" dirty="0">
                <a:effectLst/>
              </a:rPr>
              <a:t>Bulletin of the American Meteorological Society</a:t>
            </a:r>
            <a:r>
              <a:rPr lang="en-GB" sz="1200" dirty="0">
                <a:effectLst/>
              </a:rPr>
              <a:t>, </a:t>
            </a:r>
            <a:r>
              <a:rPr lang="en-GB" sz="1200" i="1" dirty="0">
                <a:effectLst/>
              </a:rPr>
              <a:t>103</a:t>
            </a:r>
            <a:r>
              <a:rPr lang="en-GB" sz="1200" dirty="0">
                <a:effectLst/>
              </a:rPr>
              <a:t>(12), E2878–E2886. </a:t>
            </a:r>
            <a:r>
              <a:rPr lang="en-GB" sz="1200" dirty="0">
                <a:effectLst/>
                <a:hlinkClick r:id="rId7"/>
              </a:rPr>
              <a:t>https://doi.org/10.1175/BAMS-D-22-0046.1</a:t>
            </a:r>
            <a:endParaRPr lang="en-GB" sz="1200" dirty="0"/>
          </a:p>
          <a:p>
            <a:pPr marL="285750" indent="-285750">
              <a:buFont typeface="Arial" panose="020B0604020202020204" pitchFamily="34" charset="0"/>
              <a:buChar char="•"/>
            </a:pPr>
            <a:r>
              <a:rPr lang="en-GB" sz="1200" dirty="0">
                <a:effectLst/>
                <a:latin typeface="Calibri" panose="020F0502020204030204" pitchFamily="34" charset="0"/>
                <a:ea typeface="Calibri" panose="020F0502020204030204" pitchFamily="34" charset="0"/>
                <a:cs typeface="Times New Roman" panose="02020603050405020304" pitchFamily="18" charset="0"/>
              </a:rPr>
              <a:t>Kashinath K., Mustafa M., Albert A., Wu J-L., Jiang C.,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Esmaeilzadeh</a:t>
            </a:r>
            <a:r>
              <a:rPr lang="en-GB" sz="1200" dirty="0">
                <a:effectLst/>
                <a:latin typeface="Calibri" panose="020F0502020204030204" pitchFamily="34" charset="0"/>
                <a:ea typeface="Calibri" panose="020F0502020204030204" pitchFamily="34" charset="0"/>
                <a:cs typeface="Times New Roman" panose="02020603050405020304" pitchFamily="18" charset="0"/>
              </a:rPr>
              <a:t> S.,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Azizzadenesheli</a:t>
            </a:r>
            <a:r>
              <a:rPr lang="en-GB" sz="1200" dirty="0">
                <a:effectLst/>
                <a:latin typeface="Calibri" panose="020F0502020204030204" pitchFamily="34" charset="0"/>
                <a:ea typeface="Calibri" panose="020F0502020204030204" pitchFamily="34" charset="0"/>
                <a:cs typeface="Times New Roman" panose="02020603050405020304" pitchFamily="18" charset="0"/>
              </a:rPr>
              <a:t> K., Wang R., Chattopadhyay A., Singh A.,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Manepalli</a:t>
            </a:r>
            <a:r>
              <a:rPr lang="en-GB" sz="1200" dirty="0">
                <a:effectLst/>
                <a:latin typeface="Calibri" panose="020F0502020204030204" pitchFamily="34" charset="0"/>
                <a:ea typeface="Calibri" panose="020F0502020204030204" pitchFamily="34" charset="0"/>
                <a:cs typeface="Times New Roman" panose="02020603050405020304" pitchFamily="18" charset="0"/>
              </a:rPr>
              <a:t> A.,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Chirila</a:t>
            </a:r>
            <a:r>
              <a:rPr lang="en-GB" sz="1200" dirty="0">
                <a:effectLst/>
                <a:latin typeface="Calibri" panose="020F0502020204030204" pitchFamily="34" charset="0"/>
                <a:ea typeface="Calibri" panose="020F0502020204030204" pitchFamily="34" charset="0"/>
                <a:cs typeface="Times New Roman" panose="02020603050405020304" pitchFamily="18" charset="0"/>
              </a:rPr>
              <a:t> D., Yu R., Walters R., White B., Xiao H.,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Tchelepi</a:t>
            </a:r>
            <a:r>
              <a:rPr lang="en-GB" sz="1200" dirty="0">
                <a:effectLst/>
                <a:latin typeface="Calibri" panose="020F0502020204030204" pitchFamily="34" charset="0"/>
                <a:ea typeface="Calibri" panose="020F0502020204030204" pitchFamily="34" charset="0"/>
                <a:cs typeface="Times New Roman" panose="02020603050405020304" pitchFamily="18" charset="0"/>
              </a:rPr>
              <a:t> H. A., Marcus P.,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Anandkumar</a:t>
            </a:r>
            <a:r>
              <a:rPr lang="en-GB" sz="1200" dirty="0">
                <a:effectLst/>
                <a:latin typeface="Calibri" panose="020F0502020204030204" pitchFamily="34" charset="0"/>
                <a:ea typeface="Calibri" panose="020F0502020204030204" pitchFamily="34" charset="0"/>
                <a:cs typeface="Times New Roman" panose="02020603050405020304" pitchFamily="18" charset="0"/>
              </a:rPr>
              <a:t> A.,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Hassanzadeh</a:t>
            </a:r>
            <a:r>
              <a:rPr lang="en-GB" sz="1200" dirty="0">
                <a:effectLst/>
                <a:latin typeface="Calibri" panose="020F0502020204030204" pitchFamily="34" charset="0"/>
                <a:ea typeface="Calibri" panose="020F0502020204030204" pitchFamily="34" charset="0"/>
                <a:cs typeface="Times New Roman" panose="02020603050405020304" pitchFamily="18" charset="0"/>
              </a:rPr>
              <a:t> P. and Prabhat 2021Physics-informed machine learning: case studies for weather and climate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modellingPhil</a:t>
            </a:r>
            <a:r>
              <a:rPr lang="en-GB" sz="1200" dirty="0">
                <a:effectLst/>
                <a:latin typeface="Calibri" panose="020F0502020204030204" pitchFamily="34" charset="0"/>
                <a:ea typeface="Calibri" panose="020F0502020204030204" pitchFamily="34" charset="0"/>
                <a:cs typeface="Times New Roman" panose="02020603050405020304" pitchFamily="18" charset="0"/>
              </a:rPr>
              <a:t>. Trans. R. Soc. A.3792020009320200093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8"/>
              </a:rPr>
              <a:t>http://doi.org/10.1098/rsta.2020.0093</a:t>
            </a:r>
            <a:endParaRPr lang="en-GB" sz="1200" u="sng" dirty="0">
              <a:solidFill>
                <a:srgbClr val="0563C1"/>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GB" sz="1200" dirty="0">
                <a:effectLst/>
              </a:rPr>
              <a:t>Molnar, C., </a:t>
            </a:r>
            <a:r>
              <a:rPr lang="en-GB" sz="1200" dirty="0" err="1">
                <a:effectLst/>
              </a:rPr>
              <a:t>Casalicchio</a:t>
            </a:r>
            <a:r>
              <a:rPr lang="en-GB" sz="1200" dirty="0">
                <a:effectLst/>
              </a:rPr>
              <a:t>, G., &amp; </a:t>
            </a:r>
            <a:r>
              <a:rPr lang="en-GB" sz="1200" dirty="0" err="1">
                <a:effectLst/>
              </a:rPr>
              <a:t>Bischl</a:t>
            </a:r>
            <a:r>
              <a:rPr lang="en-GB" sz="1200" dirty="0">
                <a:effectLst/>
              </a:rPr>
              <a:t>, B. (2020). Interpretable Machine Learning – A Brief History, State-of-the-Art and Challenges. In I. </a:t>
            </a:r>
            <a:r>
              <a:rPr lang="en-GB" sz="1200" dirty="0" err="1">
                <a:effectLst/>
              </a:rPr>
              <a:t>Koprinska</a:t>
            </a:r>
            <a:r>
              <a:rPr lang="en-GB" sz="1200" dirty="0">
                <a:effectLst/>
              </a:rPr>
              <a:t>, M. Kamp, A. </a:t>
            </a:r>
            <a:r>
              <a:rPr lang="en-GB" sz="1200" dirty="0" err="1">
                <a:effectLst/>
              </a:rPr>
              <a:t>Appice</a:t>
            </a:r>
            <a:r>
              <a:rPr lang="en-GB" sz="1200" dirty="0">
                <a:effectLst/>
              </a:rPr>
              <a:t>, C. </a:t>
            </a:r>
            <a:r>
              <a:rPr lang="en-GB" sz="1200" dirty="0" err="1">
                <a:effectLst/>
              </a:rPr>
              <a:t>Loglisci</a:t>
            </a:r>
            <a:r>
              <a:rPr lang="en-GB" sz="1200" dirty="0">
                <a:effectLst/>
              </a:rPr>
              <a:t>, L. </a:t>
            </a:r>
            <a:r>
              <a:rPr lang="en-GB" sz="1200" dirty="0" err="1">
                <a:effectLst/>
              </a:rPr>
              <a:t>Antonie</a:t>
            </a:r>
            <a:r>
              <a:rPr lang="en-GB" sz="1200" dirty="0">
                <a:effectLst/>
              </a:rPr>
              <a:t>, A. Zimmermann, R. </a:t>
            </a:r>
            <a:r>
              <a:rPr lang="en-GB" sz="1200" dirty="0" err="1">
                <a:effectLst/>
              </a:rPr>
              <a:t>Guidotti</a:t>
            </a:r>
            <a:r>
              <a:rPr lang="en-GB" sz="1200" dirty="0">
                <a:effectLst/>
              </a:rPr>
              <a:t>, </a:t>
            </a:r>
            <a:r>
              <a:rPr lang="en-GB" sz="1200" dirty="0" err="1">
                <a:effectLst/>
              </a:rPr>
              <a:t>Ö</a:t>
            </a:r>
            <a:r>
              <a:rPr lang="en-GB" sz="1200" dirty="0">
                <a:effectLst/>
              </a:rPr>
              <a:t>. </a:t>
            </a:r>
            <a:r>
              <a:rPr lang="en-GB" sz="1200" dirty="0" err="1">
                <a:effectLst/>
              </a:rPr>
              <a:t>Özgöbek</a:t>
            </a:r>
            <a:r>
              <a:rPr lang="en-GB" sz="1200" dirty="0">
                <a:effectLst/>
              </a:rPr>
              <a:t>, R. P. Ribeiro, R. </a:t>
            </a:r>
            <a:r>
              <a:rPr lang="en-GB" sz="1200" dirty="0" err="1">
                <a:effectLst/>
              </a:rPr>
              <a:t>Gavaldà</a:t>
            </a:r>
            <a:r>
              <a:rPr lang="en-GB" sz="1200" dirty="0">
                <a:effectLst/>
              </a:rPr>
              <a:t>, J. Gama, L. </a:t>
            </a:r>
            <a:r>
              <a:rPr lang="en-GB" sz="1200" dirty="0" err="1">
                <a:effectLst/>
              </a:rPr>
              <a:t>Adilova</a:t>
            </a:r>
            <a:r>
              <a:rPr lang="en-GB" sz="1200" dirty="0">
                <a:effectLst/>
              </a:rPr>
              <a:t>, Y. Krishnamurthy, P. M. Ferreira, D. </a:t>
            </a:r>
            <a:r>
              <a:rPr lang="en-GB" sz="1200" dirty="0" err="1">
                <a:effectLst/>
              </a:rPr>
              <a:t>Malerba</a:t>
            </a:r>
            <a:r>
              <a:rPr lang="en-GB" sz="1200" dirty="0">
                <a:effectLst/>
              </a:rPr>
              <a:t>, I. Medeiros, M. </a:t>
            </a:r>
            <a:r>
              <a:rPr lang="en-GB" sz="1200" dirty="0" err="1">
                <a:effectLst/>
              </a:rPr>
              <a:t>Ceci</a:t>
            </a:r>
            <a:r>
              <a:rPr lang="en-GB" sz="1200" dirty="0">
                <a:effectLst/>
              </a:rPr>
              <a:t>, G. Manco, E. </a:t>
            </a:r>
            <a:r>
              <a:rPr lang="en-GB" sz="1200" dirty="0" err="1">
                <a:effectLst/>
              </a:rPr>
              <a:t>Masciari</a:t>
            </a:r>
            <a:r>
              <a:rPr lang="en-GB" sz="1200" dirty="0">
                <a:effectLst/>
              </a:rPr>
              <a:t>, … J. A. </a:t>
            </a:r>
            <a:r>
              <a:rPr lang="en-GB" sz="1200" dirty="0" err="1">
                <a:effectLst/>
              </a:rPr>
              <a:t>Gulla</a:t>
            </a:r>
            <a:r>
              <a:rPr lang="en-GB" sz="1200" dirty="0">
                <a:effectLst/>
              </a:rPr>
              <a:t> (Eds.), </a:t>
            </a:r>
            <a:r>
              <a:rPr lang="en-GB" sz="1200" i="1" dirty="0">
                <a:effectLst/>
              </a:rPr>
              <a:t>ECML PKDD 2020 Workshops</a:t>
            </a:r>
            <a:r>
              <a:rPr lang="en-GB" sz="1200" dirty="0">
                <a:effectLst/>
              </a:rPr>
              <a:t> (Vol. 1323, pp. 417–431). Springer International Publishing. </a:t>
            </a:r>
            <a:r>
              <a:rPr lang="en-GB" sz="1200" dirty="0">
                <a:effectLst/>
                <a:hlinkClick r:id="rId9"/>
              </a:rPr>
              <a:t>https://doi.org/10.1007/978-3-030-65965-3_28</a:t>
            </a:r>
            <a:endParaRPr lang="en-GB" sz="1200" dirty="0"/>
          </a:p>
          <a:p>
            <a:pPr marL="285750" indent="-285750">
              <a:buFont typeface="Arial" panose="020B0604020202020204" pitchFamily="34" charset="0"/>
              <a:buChar char="•"/>
            </a:pPr>
            <a:r>
              <a:rPr lang="en-GB" sz="1200" dirty="0" err="1">
                <a:effectLst/>
              </a:rPr>
              <a:t>Kingma</a:t>
            </a:r>
            <a:r>
              <a:rPr lang="en-GB" sz="1200" dirty="0">
                <a:effectLst/>
              </a:rPr>
              <a:t>, D. P., &amp; Welling, M. (2013). </a:t>
            </a:r>
            <a:r>
              <a:rPr lang="en-GB" sz="1200" i="1" dirty="0">
                <a:effectLst/>
              </a:rPr>
              <a:t>Auto-Encoding Variational Bayes</a:t>
            </a:r>
            <a:r>
              <a:rPr lang="en-GB" sz="1200" dirty="0">
                <a:effectLst/>
              </a:rPr>
              <a:t> (arXiv:1312.6114). </a:t>
            </a:r>
            <a:r>
              <a:rPr lang="en-GB" sz="1200" dirty="0" err="1">
                <a:effectLst/>
              </a:rPr>
              <a:t>arXiv</a:t>
            </a:r>
            <a:r>
              <a:rPr lang="en-GB" sz="1200" dirty="0">
                <a:effectLst/>
              </a:rPr>
              <a:t>. </a:t>
            </a:r>
            <a:r>
              <a:rPr lang="en-GB" sz="1200" dirty="0">
                <a:effectLst/>
                <a:hlinkClick r:id="rId10"/>
              </a:rPr>
              <a:t>http://arxiv.org/abs/1312.6114</a:t>
            </a:r>
            <a:endParaRPr lang="en-GB" sz="1200" dirty="0"/>
          </a:p>
          <a:p>
            <a:pPr marL="285750" indent="-285750">
              <a:buFont typeface="Arial" panose="020B0604020202020204" pitchFamily="34" charset="0"/>
              <a:buChar char="•"/>
            </a:pPr>
            <a:r>
              <a:rPr lang="en-GB" sz="1200" dirty="0" err="1">
                <a:effectLst/>
              </a:rPr>
              <a:t>Boulaguiem</a:t>
            </a:r>
            <a:r>
              <a:rPr lang="en-GB" sz="1200" dirty="0">
                <a:effectLst/>
              </a:rPr>
              <a:t>, Y., </a:t>
            </a:r>
            <a:r>
              <a:rPr lang="en-GB" sz="1200" dirty="0" err="1">
                <a:effectLst/>
              </a:rPr>
              <a:t>Zscheischler</a:t>
            </a:r>
            <a:r>
              <a:rPr lang="en-GB" sz="1200" dirty="0">
                <a:effectLst/>
              </a:rPr>
              <a:t>, J., </a:t>
            </a:r>
            <a:r>
              <a:rPr lang="en-GB" sz="1200" dirty="0" err="1">
                <a:effectLst/>
              </a:rPr>
              <a:t>Vignotto</a:t>
            </a:r>
            <a:r>
              <a:rPr lang="en-GB" sz="1200" dirty="0">
                <a:effectLst/>
              </a:rPr>
              <a:t>, E., Van Der </a:t>
            </a:r>
            <a:r>
              <a:rPr lang="en-GB" sz="1200" dirty="0" err="1">
                <a:effectLst/>
              </a:rPr>
              <a:t>Wiel</a:t>
            </a:r>
            <a:r>
              <a:rPr lang="en-GB" sz="1200" dirty="0">
                <a:effectLst/>
              </a:rPr>
              <a:t>, K., &amp; </a:t>
            </a:r>
            <a:r>
              <a:rPr lang="en-GB" sz="1200" dirty="0" err="1">
                <a:effectLst/>
              </a:rPr>
              <a:t>Engelke</a:t>
            </a:r>
            <a:r>
              <a:rPr lang="en-GB" sz="1200" dirty="0">
                <a:effectLst/>
              </a:rPr>
              <a:t>, S. (2022). </a:t>
            </a:r>
            <a:r>
              <a:rPr lang="en-GB" sz="1200" dirty="0" err="1">
                <a:effectLst/>
              </a:rPr>
              <a:t>Modeling</a:t>
            </a:r>
            <a:r>
              <a:rPr lang="en-GB" sz="1200" dirty="0">
                <a:effectLst/>
              </a:rPr>
              <a:t> and simulating spatial extremes by combining extreme value theory with generative adversarial networks. </a:t>
            </a:r>
            <a:r>
              <a:rPr lang="en-GB" sz="1200" i="1" dirty="0">
                <a:effectLst/>
              </a:rPr>
              <a:t>Environmental Data Science</a:t>
            </a:r>
            <a:r>
              <a:rPr lang="en-GB" sz="1200" dirty="0">
                <a:effectLst/>
              </a:rPr>
              <a:t>, </a:t>
            </a:r>
            <a:r>
              <a:rPr lang="en-GB" sz="1200" i="1" dirty="0">
                <a:effectLst/>
              </a:rPr>
              <a:t>1</a:t>
            </a:r>
            <a:r>
              <a:rPr lang="en-GB" sz="1200" dirty="0">
                <a:effectLst/>
              </a:rPr>
              <a:t>, e5. </a:t>
            </a:r>
            <a:r>
              <a:rPr lang="en-GB" sz="1200" dirty="0">
                <a:effectLst/>
                <a:hlinkClick r:id="rId11"/>
              </a:rPr>
              <a:t>https://doi.org/10.1017/eds.2022.4</a:t>
            </a:r>
            <a:endParaRPr lang="en-GB" sz="1200" dirty="0">
              <a:effectLst/>
            </a:endParaRPr>
          </a:p>
          <a:p>
            <a:endParaRPr lang="en-GB" dirty="0">
              <a:effectLst/>
            </a:endParaRPr>
          </a:p>
          <a:p>
            <a:endParaRPr lang="en-GB" dirty="0">
              <a:effectLst/>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690777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CB29-DA8E-7095-DC27-71B7E9917675}"/>
              </a:ext>
            </a:extLst>
          </p:cNvPr>
          <p:cNvSpPr>
            <a:spLocks noGrp="1"/>
          </p:cNvSpPr>
          <p:nvPr>
            <p:ph type="title"/>
          </p:nvPr>
        </p:nvSpPr>
        <p:spPr/>
        <p:txBody>
          <a:bodyPr/>
          <a:lstStyle/>
          <a:p>
            <a:r>
              <a:rPr lang="en-US" dirty="0"/>
              <a:t>Structure of the lecture - </a:t>
            </a:r>
            <a:r>
              <a:rPr lang="en-US" dirty="0">
                <a:solidFill>
                  <a:srgbClr val="C00000"/>
                </a:solidFill>
              </a:rPr>
              <a:t>part 1</a:t>
            </a:r>
            <a:endParaRPr lang="en-US" dirty="0"/>
          </a:p>
        </p:txBody>
      </p:sp>
      <p:sp>
        <p:nvSpPr>
          <p:cNvPr id="3" name="Content Placeholder 2">
            <a:extLst>
              <a:ext uri="{FF2B5EF4-FFF2-40B4-BE49-F238E27FC236}">
                <a16:creationId xmlns:a16="http://schemas.microsoft.com/office/drawing/2014/main" id="{306C8E60-F882-B880-1D66-6039E955DD98}"/>
              </a:ext>
            </a:extLst>
          </p:cNvPr>
          <p:cNvSpPr>
            <a:spLocks noGrp="1"/>
          </p:cNvSpPr>
          <p:nvPr>
            <p:ph idx="1"/>
          </p:nvPr>
        </p:nvSpPr>
        <p:spPr/>
        <p:txBody>
          <a:bodyPr>
            <a:normAutofit fontScale="62500" lnSpcReduction="20000"/>
          </a:bodyPr>
          <a:lstStyle/>
          <a:p>
            <a:pPr marL="514350" indent="-514350">
              <a:lnSpc>
                <a:spcPct val="150000"/>
              </a:lnSpc>
              <a:buFont typeface="+mj-lt"/>
              <a:buAutoNum type="arabicPeriod"/>
            </a:pPr>
            <a:r>
              <a:rPr lang="en-US" sz="4200" dirty="0"/>
              <a:t>Introduction: what is the difference between AI, machine learning and statistics?</a:t>
            </a:r>
          </a:p>
          <a:p>
            <a:pPr marL="514350" indent="-514350">
              <a:lnSpc>
                <a:spcPct val="150000"/>
              </a:lnSpc>
              <a:buFont typeface="+mj-lt"/>
              <a:buAutoNum type="arabicPeriod"/>
            </a:pPr>
            <a:r>
              <a:rPr lang="en-US" sz="4200" dirty="0"/>
              <a:t>Overview of machine learning methods and applications in climate and weather science</a:t>
            </a:r>
          </a:p>
          <a:p>
            <a:pPr marL="514350" indent="-514350">
              <a:lnSpc>
                <a:spcPct val="150000"/>
              </a:lnSpc>
              <a:buFont typeface="+mj-lt"/>
              <a:buAutoNum type="arabicPeriod"/>
            </a:pPr>
            <a:r>
              <a:rPr lang="en-US" sz="4200" dirty="0">
                <a:solidFill>
                  <a:schemeClr val="tx1">
                    <a:lumMod val="50000"/>
                    <a:lumOff val="50000"/>
                  </a:schemeClr>
                </a:solidFill>
              </a:rPr>
              <a:t>Open questions in machine learning: interpretability, uncertainty, physical consistency, treatment of extremes and causality</a:t>
            </a:r>
          </a:p>
          <a:p>
            <a:pPr marL="514350" indent="-514350">
              <a:lnSpc>
                <a:spcPct val="150000"/>
              </a:lnSpc>
              <a:buFont typeface="+mj-lt"/>
              <a:buAutoNum type="arabicPeriod"/>
            </a:pPr>
            <a:r>
              <a:rPr lang="en-US" sz="4200" dirty="0">
                <a:solidFill>
                  <a:schemeClr val="tx1">
                    <a:lumMod val="50000"/>
                    <a:lumOff val="50000"/>
                  </a:schemeClr>
                </a:solidFill>
              </a:rPr>
              <a:t>Application study: clustering using variational autoencoders</a:t>
            </a:r>
          </a:p>
          <a:p>
            <a:endParaRPr lang="en-US" dirty="0"/>
          </a:p>
        </p:txBody>
      </p:sp>
    </p:spTree>
    <p:extLst>
      <p:ext uri="{BB962C8B-B14F-4D97-AF65-F5344CB8AC3E}">
        <p14:creationId xmlns:p14="http://schemas.microsoft.com/office/powerpoint/2010/main" val="777863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018D2-BC4D-A65E-855B-0A8AD78D2941}"/>
              </a:ext>
            </a:extLst>
          </p:cNvPr>
          <p:cNvSpPr>
            <a:spLocks noGrp="1"/>
          </p:cNvSpPr>
          <p:nvPr>
            <p:ph type="title"/>
          </p:nvPr>
        </p:nvSpPr>
        <p:spPr/>
        <p:txBody>
          <a:bodyPr/>
          <a:lstStyle/>
          <a:p>
            <a:r>
              <a:rPr lang="en-US" dirty="0">
                <a:solidFill>
                  <a:srgbClr val="C00000"/>
                </a:solidFill>
              </a:rPr>
              <a:t>Machine Learning </a:t>
            </a:r>
            <a:r>
              <a:rPr lang="en-US" dirty="0"/>
              <a:t>vs </a:t>
            </a:r>
            <a:r>
              <a:rPr lang="en-US" dirty="0">
                <a:solidFill>
                  <a:srgbClr val="C00000"/>
                </a:solidFill>
              </a:rPr>
              <a:t>Statistics</a:t>
            </a:r>
            <a:r>
              <a:rPr lang="en-US" dirty="0"/>
              <a:t> vs </a:t>
            </a:r>
            <a:r>
              <a:rPr lang="en-US" dirty="0">
                <a:solidFill>
                  <a:srgbClr val="C00000"/>
                </a:solidFill>
              </a:rPr>
              <a:t>AI</a:t>
            </a:r>
          </a:p>
        </p:txBody>
      </p:sp>
      <p:pic>
        <p:nvPicPr>
          <p:cNvPr id="1028" name="Picture 4" descr="No, Machine Learning is not just glorified Statistics | by Joe Davison |  Towards Data Science">
            <a:extLst>
              <a:ext uri="{FF2B5EF4-FFF2-40B4-BE49-F238E27FC236}">
                <a16:creationId xmlns:a16="http://schemas.microsoft.com/office/drawing/2014/main" id="{872F328F-34C1-E7F9-85F4-096923AAA1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89" y="1690688"/>
            <a:ext cx="4135522" cy="41297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2DB0F0-A88D-4B98-6F12-5C76CF0E42D4}"/>
              </a:ext>
            </a:extLst>
          </p:cNvPr>
          <p:cNvSpPr txBox="1"/>
          <p:nvPr/>
        </p:nvSpPr>
        <p:spPr>
          <a:xfrm>
            <a:off x="195391" y="6492875"/>
            <a:ext cx="4127733" cy="307777"/>
          </a:xfrm>
          <a:prstGeom prst="rect">
            <a:avLst/>
          </a:prstGeom>
          <a:noFill/>
        </p:spPr>
        <p:txBody>
          <a:bodyPr wrap="none" rtlCol="0">
            <a:spAutoFit/>
          </a:bodyPr>
          <a:lstStyle/>
          <a:p>
            <a:r>
              <a:rPr lang="en-US" sz="1400" i="1" dirty="0"/>
              <a:t>Source: https://</a:t>
            </a:r>
            <a:r>
              <a:rPr lang="en-US" sz="1400" i="1" dirty="0" err="1"/>
              <a:t>www.instagram.com</a:t>
            </a:r>
            <a:r>
              <a:rPr lang="en-US" sz="1400" i="1" dirty="0"/>
              <a:t>/</a:t>
            </a:r>
            <a:r>
              <a:rPr lang="en-US" sz="1400" i="1" dirty="0" err="1"/>
              <a:t>sandserifcomics</a:t>
            </a:r>
            <a:r>
              <a:rPr lang="en-US" sz="1400" i="1" dirty="0"/>
              <a:t>/</a:t>
            </a:r>
          </a:p>
        </p:txBody>
      </p:sp>
      <p:sp>
        <p:nvSpPr>
          <p:cNvPr id="4" name="TextBox 3">
            <a:extLst>
              <a:ext uri="{FF2B5EF4-FFF2-40B4-BE49-F238E27FC236}">
                <a16:creationId xmlns:a16="http://schemas.microsoft.com/office/drawing/2014/main" id="{03A3F0C0-AA80-754F-4BB0-7C062CCCF307}"/>
              </a:ext>
            </a:extLst>
          </p:cNvPr>
          <p:cNvSpPr txBox="1"/>
          <p:nvPr/>
        </p:nvSpPr>
        <p:spPr>
          <a:xfrm>
            <a:off x="6096000" y="2423311"/>
            <a:ext cx="5733535" cy="1668470"/>
          </a:xfrm>
          <a:prstGeom prst="rect">
            <a:avLst/>
          </a:prstGeom>
          <a:noFill/>
        </p:spPr>
        <p:txBody>
          <a:bodyPr wrap="square" rtlCol="0">
            <a:spAutoFit/>
          </a:bodyPr>
          <a:lstStyle/>
          <a:p>
            <a:pPr>
              <a:lnSpc>
                <a:spcPct val="150000"/>
              </a:lnSpc>
            </a:pPr>
            <a:r>
              <a:rPr lang="en-US" sz="3600" dirty="0"/>
              <a:t>So is machine learning just glorified statistics?</a:t>
            </a:r>
          </a:p>
        </p:txBody>
      </p:sp>
    </p:spTree>
    <p:extLst>
      <p:ext uri="{BB962C8B-B14F-4D97-AF65-F5344CB8AC3E}">
        <p14:creationId xmlns:p14="http://schemas.microsoft.com/office/powerpoint/2010/main" val="372776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53ACB22-1F3B-61EA-0B95-FF3174231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7" y="2231746"/>
            <a:ext cx="4386262" cy="344199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3A9E3ABF-FB12-44D2-9FBE-7EC83A46C90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C00000"/>
                </a:solidFill>
              </a:rPr>
              <a:t>Machine Learning </a:t>
            </a:r>
            <a:r>
              <a:rPr lang="en-US"/>
              <a:t>vs </a:t>
            </a:r>
            <a:r>
              <a:rPr lang="en-US">
                <a:solidFill>
                  <a:srgbClr val="C00000"/>
                </a:solidFill>
              </a:rPr>
              <a:t>Statistics</a:t>
            </a:r>
            <a:r>
              <a:rPr lang="en-US"/>
              <a:t> vs </a:t>
            </a:r>
            <a:r>
              <a:rPr lang="en-US">
                <a:solidFill>
                  <a:srgbClr val="C00000"/>
                </a:solidFill>
              </a:rPr>
              <a:t>AI</a:t>
            </a:r>
            <a:endParaRPr lang="en-US" dirty="0">
              <a:solidFill>
                <a:srgbClr val="C00000"/>
              </a:solidFill>
            </a:endParaRPr>
          </a:p>
        </p:txBody>
      </p:sp>
      <p:sp>
        <p:nvSpPr>
          <p:cNvPr id="6" name="TextBox 5">
            <a:extLst>
              <a:ext uri="{FF2B5EF4-FFF2-40B4-BE49-F238E27FC236}">
                <a16:creationId xmlns:a16="http://schemas.microsoft.com/office/drawing/2014/main" id="{6011B48B-8E4A-7434-82DE-35E3E16403E9}"/>
              </a:ext>
            </a:extLst>
          </p:cNvPr>
          <p:cNvSpPr txBox="1"/>
          <p:nvPr/>
        </p:nvSpPr>
        <p:spPr>
          <a:xfrm>
            <a:off x="6096000" y="2550586"/>
            <a:ext cx="5733535" cy="2499467"/>
          </a:xfrm>
          <a:prstGeom prst="rect">
            <a:avLst/>
          </a:prstGeom>
          <a:noFill/>
        </p:spPr>
        <p:txBody>
          <a:bodyPr wrap="square" rtlCol="0">
            <a:spAutoFit/>
          </a:bodyPr>
          <a:lstStyle/>
          <a:p>
            <a:pPr>
              <a:lnSpc>
                <a:spcPct val="150000"/>
              </a:lnSpc>
            </a:pPr>
            <a:r>
              <a:rPr lang="en-US" sz="3600" dirty="0"/>
              <a:t>... or a hybrid of statistics and computer science forged by mathematics?</a:t>
            </a:r>
          </a:p>
        </p:txBody>
      </p:sp>
    </p:spTree>
    <p:extLst>
      <p:ext uri="{BB962C8B-B14F-4D97-AF65-F5344CB8AC3E}">
        <p14:creationId xmlns:p14="http://schemas.microsoft.com/office/powerpoint/2010/main" val="414802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9E3ABF-FB12-44D2-9FBE-7EC83A46C906}"/>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C00000"/>
                </a:solidFill>
              </a:rPr>
              <a:t>Machine Learning </a:t>
            </a:r>
            <a:r>
              <a:rPr lang="en-US"/>
              <a:t>vs </a:t>
            </a:r>
            <a:r>
              <a:rPr lang="en-US">
                <a:solidFill>
                  <a:srgbClr val="C00000"/>
                </a:solidFill>
              </a:rPr>
              <a:t>Statistics</a:t>
            </a:r>
            <a:r>
              <a:rPr lang="en-US"/>
              <a:t> vs </a:t>
            </a:r>
            <a:r>
              <a:rPr lang="en-US">
                <a:solidFill>
                  <a:srgbClr val="C00000"/>
                </a:solidFill>
              </a:rPr>
              <a:t>AI</a:t>
            </a:r>
            <a:endParaRPr lang="en-US" dirty="0">
              <a:solidFill>
                <a:srgbClr val="C00000"/>
              </a:solidFill>
            </a:endParaRPr>
          </a:p>
        </p:txBody>
      </p:sp>
      <p:pic>
        <p:nvPicPr>
          <p:cNvPr id="2" name="Picture 1">
            <a:extLst>
              <a:ext uri="{FF2B5EF4-FFF2-40B4-BE49-F238E27FC236}">
                <a16:creationId xmlns:a16="http://schemas.microsoft.com/office/drawing/2014/main" id="{B9551531-1612-D3C9-1CFE-22C03D655053}"/>
              </a:ext>
            </a:extLst>
          </p:cNvPr>
          <p:cNvPicPr>
            <a:picLocks noChangeAspect="1"/>
          </p:cNvPicPr>
          <p:nvPr/>
        </p:nvPicPr>
        <p:blipFill>
          <a:blip r:embed="rId2"/>
          <a:stretch>
            <a:fillRect/>
          </a:stretch>
        </p:blipFill>
        <p:spPr>
          <a:xfrm>
            <a:off x="832408" y="2381218"/>
            <a:ext cx="6607092" cy="3171825"/>
          </a:xfrm>
          <a:prstGeom prst="rect">
            <a:avLst/>
          </a:prstGeom>
        </p:spPr>
      </p:pic>
      <p:sp>
        <p:nvSpPr>
          <p:cNvPr id="3" name="TextBox 2">
            <a:extLst>
              <a:ext uri="{FF2B5EF4-FFF2-40B4-BE49-F238E27FC236}">
                <a16:creationId xmlns:a16="http://schemas.microsoft.com/office/drawing/2014/main" id="{7F0C73EC-27A6-4419-7AB5-695F6B10E8CB}"/>
              </a:ext>
            </a:extLst>
          </p:cNvPr>
          <p:cNvSpPr txBox="1"/>
          <p:nvPr/>
        </p:nvSpPr>
        <p:spPr>
          <a:xfrm>
            <a:off x="1100138" y="5700713"/>
            <a:ext cx="1362874" cy="369332"/>
          </a:xfrm>
          <a:prstGeom prst="rect">
            <a:avLst/>
          </a:prstGeom>
          <a:noFill/>
        </p:spPr>
        <p:txBody>
          <a:bodyPr wrap="none" rtlCol="0">
            <a:spAutoFit/>
          </a:bodyPr>
          <a:lstStyle/>
          <a:p>
            <a:r>
              <a:rPr lang="en-GB" i="1" dirty="0"/>
              <a:t>Hsieh (2022)</a:t>
            </a:r>
            <a:endParaRPr lang="en-US" i="1" dirty="0"/>
          </a:p>
        </p:txBody>
      </p:sp>
      <p:grpSp>
        <p:nvGrpSpPr>
          <p:cNvPr id="9" name="Group 8">
            <a:extLst>
              <a:ext uri="{FF2B5EF4-FFF2-40B4-BE49-F238E27FC236}">
                <a16:creationId xmlns:a16="http://schemas.microsoft.com/office/drawing/2014/main" id="{E2524B83-83A7-DA37-E2DC-8B59DC7B425F}"/>
              </a:ext>
            </a:extLst>
          </p:cNvPr>
          <p:cNvGrpSpPr/>
          <p:nvPr/>
        </p:nvGrpSpPr>
        <p:grpSpPr>
          <a:xfrm>
            <a:off x="8148458" y="2801429"/>
            <a:ext cx="3357742" cy="2331401"/>
            <a:chOff x="8148458" y="2467880"/>
            <a:chExt cx="3357742" cy="2331401"/>
          </a:xfrm>
        </p:grpSpPr>
        <p:pic>
          <p:nvPicPr>
            <p:cNvPr id="6" name="Picture 5" descr="Quizzical burrowing owl looking forward">
              <a:extLst>
                <a:ext uri="{FF2B5EF4-FFF2-40B4-BE49-F238E27FC236}">
                  <a16:creationId xmlns:a16="http://schemas.microsoft.com/office/drawing/2014/main" id="{F7DF6376-49E5-5F69-F835-CD4CE4672C08}"/>
                </a:ext>
              </a:extLst>
            </p:cNvPr>
            <p:cNvPicPr>
              <a:picLocks noChangeAspect="1"/>
            </p:cNvPicPr>
            <p:nvPr/>
          </p:nvPicPr>
          <p:blipFill>
            <a:blip r:embed="rId3"/>
            <a:stretch>
              <a:fillRect/>
            </a:stretch>
          </p:blipFill>
          <p:spPr>
            <a:xfrm>
              <a:off x="8148458" y="2467880"/>
              <a:ext cx="3357742" cy="2331401"/>
            </a:xfrm>
            <a:prstGeom prst="rect">
              <a:avLst/>
            </a:prstGeom>
          </p:spPr>
        </p:pic>
        <p:pic>
          <p:nvPicPr>
            <p:cNvPr id="8" name="Graphic 7" descr="Question Mark with solid fill">
              <a:extLst>
                <a:ext uri="{FF2B5EF4-FFF2-40B4-BE49-F238E27FC236}">
                  <a16:creationId xmlns:a16="http://schemas.microsoft.com/office/drawing/2014/main" id="{B609C0E6-61FC-BA7C-8C98-AD1C8E4595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53662" y="2971800"/>
              <a:ext cx="914400" cy="914400"/>
            </a:xfrm>
            <a:prstGeom prst="rect">
              <a:avLst/>
            </a:prstGeom>
          </p:spPr>
        </p:pic>
      </p:grpSp>
      <p:sp>
        <p:nvSpPr>
          <p:cNvPr id="11" name="TextBox 10">
            <a:extLst>
              <a:ext uri="{FF2B5EF4-FFF2-40B4-BE49-F238E27FC236}">
                <a16:creationId xmlns:a16="http://schemas.microsoft.com/office/drawing/2014/main" id="{F449A0C7-D275-A9A7-B4AB-7916D77826DF}"/>
              </a:ext>
            </a:extLst>
          </p:cNvPr>
          <p:cNvSpPr txBox="1"/>
          <p:nvPr/>
        </p:nvSpPr>
        <p:spPr>
          <a:xfrm>
            <a:off x="832408" y="1694891"/>
            <a:ext cx="5733535" cy="837473"/>
          </a:xfrm>
          <a:prstGeom prst="rect">
            <a:avLst/>
          </a:prstGeom>
          <a:noFill/>
        </p:spPr>
        <p:txBody>
          <a:bodyPr wrap="square" rtlCol="0">
            <a:spAutoFit/>
          </a:bodyPr>
          <a:lstStyle/>
          <a:p>
            <a:pPr>
              <a:lnSpc>
                <a:spcPct val="150000"/>
              </a:lnSpc>
            </a:pPr>
            <a:r>
              <a:rPr lang="en-US" sz="3600" dirty="0"/>
              <a:t>... or</a:t>
            </a:r>
          </a:p>
        </p:txBody>
      </p:sp>
    </p:spTree>
    <p:extLst>
      <p:ext uri="{BB962C8B-B14F-4D97-AF65-F5344CB8AC3E}">
        <p14:creationId xmlns:p14="http://schemas.microsoft.com/office/powerpoint/2010/main" val="61282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9E3ABF-FB12-44D2-9FBE-7EC83A46C906}"/>
              </a:ext>
            </a:extLst>
          </p:cNvPr>
          <p:cNvSpPr txBox="1">
            <a:spLocks/>
          </p:cNvSpPr>
          <p:nvPr/>
        </p:nvSpPr>
        <p:spPr>
          <a:xfrm>
            <a:off x="762000" y="2460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Overview: </a:t>
            </a:r>
            <a:r>
              <a:rPr lang="en-US" dirty="0">
                <a:solidFill>
                  <a:srgbClr val="C00000"/>
                </a:solidFill>
              </a:rPr>
              <a:t>statistics</a:t>
            </a:r>
            <a:endParaRPr lang="en-US" dirty="0"/>
          </a:p>
        </p:txBody>
      </p:sp>
      <p:sp>
        <p:nvSpPr>
          <p:cNvPr id="10" name="TextBox 9">
            <a:extLst>
              <a:ext uri="{FF2B5EF4-FFF2-40B4-BE49-F238E27FC236}">
                <a16:creationId xmlns:a16="http://schemas.microsoft.com/office/drawing/2014/main" id="{5809977E-8B9E-AC92-716E-5CE6910F587C}"/>
              </a:ext>
            </a:extLst>
          </p:cNvPr>
          <p:cNvSpPr txBox="1"/>
          <p:nvPr/>
        </p:nvSpPr>
        <p:spPr>
          <a:xfrm>
            <a:off x="762000" y="1571626"/>
            <a:ext cx="10968038" cy="46103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200" dirty="0"/>
              <a:t>Emerged from mathematics</a:t>
            </a:r>
          </a:p>
          <a:p>
            <a:pPr marL="285750" indent="-285750">
              <a:lnSpc>
                <a:spcPct val="150000"/>
              </a:lnSpc>
              <a:buFont typeface="Arial" panose="020B0604020202020204" pitchFamily="34" charset="0"/>
              <a:buChar char="•"/>
            </a:pPr>
            <a:r>
              <a:rPr lang="en-US" sz="2200" dirty="0"/>
              <a:t>Aim: quantify relationships between variables, model uncertainty, extract information from small samples</a:t>
            </a:r>
          </a:p>
          <a:p>
            <a:pPr marL="285750" indent="-285750">
              <a:lnSpc>
                <a:spcPct val="150000"/>
              </a:lnSpc>
              <a:buFont typeface="Arial" panose="020B0604020202020204" pitchFamily="34" charset="0"/>
              <a:buChar char="•"/>
            </a:pPr>
            <a:r>
              <a:rPr lang="en-US" sz="2200" dirty="0"/>
              <a:t>Uses probability theory and assumptions about data generation process to develop theory underlying model design</a:t>
            </a:r>
          </a:p>
          <a:p>
            <a:pPr marL="285750" indent="-285750">
              <a:lnSpc>
                <a:spcPct val="150000"/>
              </a:lnSpc>
              <a:buFont typeface="Arial" panose="020B0604020202020204" pitchFamily="34" charset="0"/>
              <a:buChar char="•"/>
            </a:pPr>
            <a:r>
              <a:rPr lang="en-US" sz="2200" dirty="0"/>
              <a:t>Requires careful understanding of underlying data and assumptions. </a:t>
            </a:r>
          </a:p>
          <a:p>
            <a:pPr marL="285750" indent="-285750">
              <a:lnSpc>
                <a:spcPct val="150000"/>
              </a:lnSpc>
              <a:buFont typeface="Arial" panose="020B0604020202020204" pitchFamily="34" charset="0"/>
              <a:buChar char="•"/>
            </a:pPr>
            <a:r>
              <a:rPr lang="en-US" sz="2200" dirty="0"/>
              <a:t>Often limited to linear models due to small sample sizes</a:t>
            </a:r>
          </a:p>
          <a:p>
            <a:pPr marL="285750" indent="-285750">
              <a:lnSpc>
                <a:spcPct val="150000"/>
              </a:lnSpc>
              <a:buFont typeface="Arial" panose="020B0604020202020204" pitchFamily="34" charset="0"/>
              <a:buChar char="•"/>
            </a:pPr>
            <a:r>
              <a:rPr lang="en-US" sz="2200" dirty="0"/>
              <a:t>‘Statistical Modeling: the two cultures’ (</a:t>
            </a:r>
            <a:r>
              <a:rPr lang="en-US" sz="2200" dirty="0" err="1"/>
              <a:t>Breiman</a:t>
            </a:r>
            <a:r>
              <a:rPr lang="en-US" sz="2200" dirty="0"/>
              <a:t> 2001): algorithmic vs theoretical approach</a:t>
            </a:r>
          </a:p>
          <a:p>
            <a:pPr marL="285750" indent="-285750">
              <a:lnSpc>
                <a:spcPct val="150000"/>
              </a:lnSpc>
              <a:buFont typeface="Arial" panose="020B0604020202020204" pitchFamily="34" charset="0"/>
              <a:buChar char="•"/>
            </a:pPr>
            <a:r>
              <a:rPr lang="en-US" sz="2200" dirty="0"/>
              <a:t>Spread across many disciplines: biostatistics, statistics for finance </a:t>
            </a:r>
            <a:r>
              <a:rPr lang="en-US" sz="2200" dirty="0" err="1"/>
              <a:t>etc</a:t>
            </a:r>
            <a:endParaRPr lang="en-US" sz="2200" dirty="0"/>
          </a:p>
        </p:txBody>
      </p:sp>
      <p:pic>
        <p:nvPicPr>
          <p:cNvPr id="12" name="Graphic 11" descr="Normal Distribution with solid fill">
            <a:extLst>
              <a:ext uri="{FF2B5EF4-FFF2-40B4-BE49-F238E27FC236}">
                <a16:creationId xmlns:a16="http://schemas.microsoft.com/office/drawing/2014/main" id="{EA83592C-E0A9-8C63-30B2-98AA1596CD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798" y="246063"/>
            <a:ext cx="914401" cy="914401"/>
          </a:xfrm>
          <a:prstGeom prst="rect">
            <a:avLst/>
          </a:prstGeom>
        </p:spPr>
      </p:pic>
      <p:pic>
        <p:nvPicPr>
          <p:cNvPr id="14" name="Graphic 13" descr="Bar chart with solid fill">
            <a:extLst>
              <a:ext uri="{FF2B5EF4-FFF2-40B4-BE49-F238E27FC236}">
                <a16:creationId xmlns:a16="http://schemas.microsoft.com/office/drawing/2014/main" id="{9D01F72C-74DD-8E3A-BDAA-A98C0D0935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8398" y="246064"/>
            <a:ext cx="914400" cy="914400"/>
          </a:xfrm>
          <a:prstGeom prst="rect">
            <a:avLst/>
          </a:prstGeom>
        </p:spPr>
      </p:pic>
    </p:spTree>
    <p:extLst>
      <p:ext uri="{BB962C8B-B14F-4D97-AF65-F5344CB8AC3E}">
        <p14:creationId xmlns:p14="http://schemas.microsoft.com/office/powerpoint/2010/main" val="394267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A9E3ABF-FB12-44D2-9FBE-7EC83A46C906}"/>
              </a:ext>
            </a:extLst>
          </p:cNvPr>
          <p:cNvSpPr txBox="1">
            <a:spLocks/>
          </p:cNvSpPr>
          <p:nvPr/>
        </p:nvSpPr>
        <p:spPr>
          <a:xfrm>
            <a:off x="762000" y="24606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Overview: </a:t>
            </a:r>
            <a:r>
              <a:rPr lang="en-US" dirty="0">
                <a:solidFill>
                  <a:srgbClr val="C00000"/>
                </a:solidFill>
              </a:rPr>
              <a:t>machine learning</a:t>
            </a:r>
            <a:endParaRPr lang="en-US" dirty="0"/>
          </a:p>
        </p:txBody>
      </p:sp>
      <p:pic>
        <p:nvPicPr>
          <p:cNvPr id="4" name="Graphic 3" descr="Computer with solid fill">
            <a:extLst>
              <a:ext uri="{FF2B5EF4-FFF2-40B4-BE49-F238E27FC236}">
                <a16:creationId xmlns:a16="http://schemas.microsoft.com/office/drawing/2014/main" id="{F36665C8-FF50-AF03-2FC2-59356670ED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72800" y="246063"/>
            <a:ext cx="914400" cy="914400"/>
          </a:xfrm>
          <a:prstGeom prst="rect">
            <a:avLst/>
          </a:prstGeom>
        </p:spPr>
      </p:pic>
      <p:pic>
        <p:nvPicPr>
          <p:cNvPr id="7" name="Graphic 6" descr="Head with gears with solid fill">
            <a:extLst>
              <a:ext uri="{FF2B5EF4-FFF2-40B4-BE49-F238E27FC236}">
                <a16:creationId xmlns:a16="http://schemas.microsoft.com/office/drawing/2014/main" id="{F2FF6F5E-E2EF-EDF0-42CD-C67A3D2F39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8400" y="246063"/>
            <a:ext cx="914400" cy="914400"/>
          </a:xfrm>
          <a:prstGeom prst="rect">
            <a:avLst/>
          </a:prstGeom>
        </p:spPr>
      </p:pic>
      <p:sp>
        <p:nvSpPr>
          <p:cNvPr id="9" name="TextBox 8">
            <a:extLst>
              <a:ext uri="{FF2B5EF4-FFF2-40B4-BE49-F238E27FC236}">
                <a16:creationId xmlns:a16="http://schemas.microsoft.com/office/drawing/2014/main" id="{7675E267-0C46-EF94-78C1-26C56DFB2D44}"/>
              </a:ext>
            </a:extLst>
          </p:cNvPr>
          <p:cNvSpPr txBox="1"/>
          <p:nvPr/>
        </p:nvSpPr>
        <p:spPr>
          <a:xfrm>
            <a:off x="762000" y="1571626"/>
            <a:ext cx="11125200" cy="511813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200" dirty="0"/>
              <a:t>Emerged from computer science and motivation to develop artificial intelligence which shaped initial application areas: image and speech recognition, text generation etc.</a:t>
            </a:r>
          </a:p>
          <a:p>
            <a:pPr marL="285750" indent="-285750">
              <a:lnSpc>
                <a:spcPct val="150000"/>
              </a:lnSpc>
              <a:buFont typeface="Arial" panose="020B0604020202020204" pitchFamily="34" charset="0"/>
              <a:buChar char="•"/>
            </a:pPr>
            <a:r>
              <a:rPr lang="en-US" sz="2200" dirty="0"/>
              <a:t>Inspiration of neural networks in neuroscience and human brain</a:t>
            </a:r>
          </a:p>
          <a:p>
            <a:pPr marL="285750" indent="-285750">
              <a:lnSpc>
                <a:spcPct val="150000"/>
              </a:lnSpc>
              <a:buFont typeface="Arial" panose="020B0604020202020204" pitchFamily="34" charset="0"/>
              <a:buChar char="•"/>
            </a:pPr>
            <a:r>
              <a:rPr lang="en-US" sz="2200" dirty="0"/>
              <a:t>Algorithmic learning on larger datasets, focus on prediction accuracy, less emphasis on assumptions and uncertainty</a:t>
            </a:r>
          </a:p>
          <a:p>
            <a:pPr marL="285750" indent="-285750">
              <a:lnSpc>
                <a:spcPct val="150000"/>
              </a:lnSpc>
              <a:buFont typeface="Arial" panose="020B0604020202020204" pitchFamily="34" charset="0"/>
              <a:buChar char="•"/>
            </a:pPr>
            <a:r>
              <a:rPr lang="en-US" sz="2200" dirty="0"/>
              <a:t>Emergent behavior in deep learning methods and loss of traceability of model performance</a:t>
            </a:r>
          </a:p>
          <a:p>
            <a:pPr marL="285750" indent="-285750">
              <a:lnSpc>
                <a:spcPct val="150000"/>
              </a:lnSpc>
              <a:buFont typeface="Arial" panose="020B0604020202020204" pitchFamily="34" charset="0"/>
              <a:buChar char="•"/>
            </a:pPr>
            <a:r>
              <a:rPr lang="en-US" sz="2200" dirty="0"/>
              <a:t>Importance of computing capacity and large datasets -&gt; success of private actors such as Google, Microsoft, Nvidia </a:t>
            </a:r>
            <a:r>
              <a:rPr lang="en-US" sz="2200" dirty="0" err="1"/>
              <a:t>etc</a:t>
            </a:r>
            <a:endParaRPr lang="en-US" sz="2200" dirty="0"/>
          </a:p>
          <a:p>
            <a:pPr marL="285750" indent="-285750">
              <a:lnSpc>
                <a:spcPct val="150000"/>
              </a:lnSpc>
              <a:buFont typeface="Arial" panose="020B0604020202020204" pitchFamily="34" charset="0"/>
              <a:buChar char="•"/>
            </a:pPr>
            <a:r>
              <a:rPr lang="en-US" sz="2200" dirty="0"/>
              <a:t>Focus on performance against benchmarking methods on standardized tasks (for example MNIST dataset) and publication at conferences rather than in journals</a:t>
            </a:r>
          </a:p>
        </p:txBody>
      </p:sp>
    </p:spTree>
    <p:extLst>
      <p:ext uri="{BB962C8B-B14F-4D97-AF65-F5344CB8AC3E}">
        <p14:creationId xmlns:p14="http://schemas.microsoft.com/office/powerpoint/2010/main" val="180991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3551</TotalTime>
  <Words>3046</Words>
  <Application>Microsoft Macintosh PowerPoint</Application>
  <PresentationFormat>Widescreen</PresentationFormat>
  <Paragraphs>251</Paragraphs>
  <Slides>37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-apple-system</vt:lpstr>
      <vt:lpstr>Arial</vt:lpstr>
      <vt:lpstr>Calibri</vt:lpstr>
      <vt:lpstr>Calibri Light</vt:lpstr>
      <vt:lpstr>Cambria Math</vt:lpstr>
      <vt:lpstr>noto sans</vt:lpstr>
      <vt:lpstr>Times New Roman</vt:lpstr>
      <vt:lpstr>Office Theme</vt:lpstr>
      <vt:lpstr>PowerPoint Presentation</vt:lpstr>
      <vt:lpstr>Personal introduction</vt:lpstr>
      <vt:lpstr>Structure of the lecture</vt:lpstr>
      <vt:lpstr>Structure of the lecture - part 1</vt:lpstr>
      <vt:lpstr>Machine Learning vs Statistics vs AI</vt:lpstr>
      <vt:lpstr>PowerPoint Presentation</vt:lpstr>
      <vt:lpstr>PowerPoint Presentation</vt:lpstr>
      <vt:lpstr>PowerPoint Presentation</vt:lpstr>
      <vt:lpstr>PowerPoint Presentation</vt:lpstr>
      <vt:lpstr>PowerPoint Presentation</vt:lpstr>
      <vt:lpstr>PowerPoint Presentation</vt:lpstr>
      <vt:lpstr>Why is machine learning useful?</vt:lpstr>
      <vt:lpstr>Artificial Intelligence</vt:lpstr>
      <vt:lpstr>Machine learning methods</vt:lpstr>
      <vt:lpstr>Machine learning methods</vt:lpstr>
      <vt:lpstr>Machine learning methods</vt:lpstr>
      <vt:lpstr>PowerPoint Presentation</vt:lpstr>
      <vt:lpstr>PowerPoint Presentation</vt:lpstr>
      <vt:lpstr>PowerPoint Presentation</vt:lpstr>
      <vt:lpstr>Structure of the lecture – part 2</vt:lpstr>
      <vt:lpstr>PowerPoint Presentation</vt:lpstr>
      <vt:lpstr>PowerPoint Presentation</vt:lpstr>
      <vt:lpstr>PowerPoint Presentation</vt:lpstr>
      <vt:lpstr>PowerPoint Presentation</vt:lpstr>
      <vt:lpstr>Motivation</vt:lpstr>
      <vt:lpstr>Background: PCA/EOF analysis and k-means clustering</vt:lpstr>
      <vt:lpstr>Linear dimensionality reduction</vt:lpstr>
      <vt:lpstr>Clusters of atmospheric circulation based on PCA + k-means</vt:lpstr>
      <vt:lpstr>Background - Autoencoders</vt:lpstr>
      <vt:lpstr>Background - Variational Autoencoders</vt:lpstr>
      <vt:lpstr>Background – Variational Inference</vt:lpstr>
      <vt:lpstr>Background - VAE loss function</vt:lpstr>
      <vt:lpstr>A modified VAE architecture for targeted clustering</vt:lpstr>
      <vt:lpstr>Results</vt:lpstr>
      <vt:lpstr>Machine Learning – free learning resources</vt:lpstr>
      <vt:lpstr>Tutorial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Fiona Spuler</dc:creator>
  <cp:lastModifiedBy>Fiona Spuler</cp:lastModifiedBy>
  <cp:revision>8</cp:revision>
  <dcterms:created xsi:type="dcterms:W3CDTF">2023-10-29T11:06:33Z</dcterms:created>
  <dcterms:modified xsi:type="dcterms:W3CDTF">2023-11-28T11:51:08Z</dcterms:modified>
</cp:coreProperties>
</file>